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4"/>
  </p:notesMasterIdLst>
  <p:handoutMasterIdLst>
    <p:handoutMasterId r:id="rId25"/>
  </p:handoutMasterIdLst>
  <p:sldIdLst>
    <p:sldId id="2076137153" r:id="rId6"/>
    <p:sldId id="2076137154" r:id="rId7"/>
    <p:sldId id="2076137151" r:id="rId8"/>
    <p:sldId id="2076137150" r:id="rId9"/>
    <p:sldId id="2076137149" r:id="rId10"/>
    <p:sldId id="2076137152" r:id="rId11"/>
    <p:sldId id="2076137155" r:id="rId12"/>
    <p:sldId id="2076137156" r:id="rId13"/>
    <p:sldId id="2076137157" r:id="rId14"/>
    <p:sldId id="2076137158" r:id="rId15"/>
    <p:sldId id="2076137159" r:id="rId16"/>
    <p:sldId id="2076137160" r:id="rId17"/>
    <p:sldId id="2076137162" r:id="rId18"/>
    <p:sldId id="2076137161" r:id="rId19"/>
    <p:sldId id="2076137163" r:id="rId20"/>
    <p:sldId id="2076137164" r:id="rId21"/>
    <p:sldId id="2076137165" r:id="rId22"/>
    <p:sldId id="2076137166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BFD295F-05D1-4D57-A2C8-EEC63723ED29}">
          <p14:sldIdLst>
            <p14:sldId id="2076137153"/>
            <p14:sldId id="2076137154"/>
            <p14:sldId id="2076137151"/>
            <p14:sldId id="2076137150"/>
            <p14:sldId id="2076137149"/>
            <p14:sldId id="2076137152"/>
            <p14:sldId id="2076137155"/>
            <p14:sldId id="2076137156"/>
            <p14:sldId id="2076137157"/>
            <p14:sldId id="2076137158"/>
            <p14:sldId id="2076137159"/>
            <p14:sldId id="2076137160"/>
            <p14:sldId id="2076137162"/>
            <p14:sldId id="2076137161"/>
            <p14:sldId id="2076137163"/>
            <p14:sldId id="2076137164"/>
            <p14:sldId id="2076137165"/>
            <p14:sldId id="2076137166"/>
          </p14:sldIdLst>
        </p14:section>
      </p14:sectionLst>
    </p:ext>
    <p:ext uri="{EFAFB233-063F-42B5-8137-9DF3F51BA10A}">
      <p15:sldGuideLst xmlns:p15="http://schemas.microsoft.com/office/powerpoint/2012/main">
        <p15:guide id="24" pos="7265" userDrawn="1">
          <p15:clr>
            <a:srgbClr val="A4A3A4"/>
          </p15:clr>
        </p15:guide>
        <p15:guide id="25" orient="horz" pos="4088" userDrawn="1">
          <p15:clr>
            <a:srgbClr val="A4A3A4"/>
          </p15:clr>
        </p15:guide>
        <p15:guide id="26" orient="horz" pos="1117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pos="461" userDrawn="1">
          <p15:clr>
            <a:srgbClr val="A4A3A4"/>
          </p15:clr>
        </p15:guide>
        <p15:guide id="29" orient="horz" pos="504" userDrawn="1">
          <p15:clr>
            <a:srgbClr val="A4A3A4"/>
          </p15:clr>
        </p15:guide>
        <p15:guide id="30" orient="horz" pos="2500" userDrawn="1">
          <p15:clr>
            <a:srgbClr val="A4A3A4"/>
          </p15:clr>
        </p15:guide>
        <p15:guide id="31" pos="1073" userDrawn="1">
          <p15:clr>
            <a:srgbClr val="A4A3A4"/>
          </p15:clr>
        </p15:guide>
        <p15:guide id="34" pos="6108" userDrawn="1">
          <p15:clr>
            <a:srgbClr val="A4A3A4"/>
          </p15:clr>
        </p15:guide>
        <p15:guide id="35" orient="horz" pos="2795" userDrawn="1">
          <p15:clr>
            <a:srgbClr val="A4A3A4"/>
          </p15:clr>
        </p15:guide>
        <p15:guide id="36" orient="horz" pos="2228" userDrawn="1">
          <p15:clr>
            <a:srgbClr val="A4A3A4"/>
          </p15:clr>
        </p15:guide>
        <p15:guide id="37" orient="horz" pos="2999" userDrawn="1">
          <p15:clr>
            <a:srgbClr val="A4A3A4"/>
          </p15:clr>
        </p15:guide>
        <p15:guide id="38" orient="horz" pos="3566" userDrawn="1">
          <p15:clr>
            <a:srgbClr val="A4A3A4"/>
          </p15:clr>
        </p15:guide>
        <p15:guide id="39" orient="horz" pos="1502" userDrawn="1">
          <p15:clr>
            <a:srgbClr val="A4A3A4"/>
          </p15:clr>
        </p15:guide>
        <p15:guide id="41" orient="horz" pos="2069" userDrawn="1">
          <p15:clr>
            <a:srgbClr val="A4A3A4"/>
          </p15:clr>
        </p15:guide>
        <p15:guide id="42" pos="18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gdalene Reichart" initials="MR" lastIdx="1" clrIdx="0">
    <p:extLst>
      <p:ext uri="{19B8F6BF-5375-455C-9EA6-DF929625EA0E}">
        <p15:presenceInfo xmlns:p15="http://schemas.microsoft.com/office/powerpoint/2012/main" userId="S::magdalene.reichart@generic.de::66c0e50b-cb32-4465-b7bc-e83f8ff82404" providerId="AD"/>
      </p:ext>
    </p:extLst>
  </p:cmAuthor>
  <p:cmAuthor id="2" name="Moritz Obermüller" initials="MO" lastIdx="7" clrIdx="1">
    <p:extLst>
      <p:ext uri="{19B8F6BF-5375-455C-9EA6-DF929625EA0E}">
        <p15:presenceInfo xmlns:p15="http://schemas.microsoft.com/office/powerpoint/2012/main" userId="S::Moritz.Obermueller@generic.de::e039fbd6-5f88-4b79-95c5-5e09f6bce29e" providerId="AD"/>
      </p:ext>
    </p:extLst>
  </p:cmAuthor>
  <p:cmAuthor id="3" name="Heike Waltz" initials="HW" lastIdx="3" clrIdx="2">
    <p:extLst>
      <p:ext uri="{19B8F6BF-5375-455C-9EA6-DF929625EA0E}">
        <p15:presenceInfo xmlns:p15="http://schemas.microsoft.com/office/powerpoint/2012/main" userId="S::Heike.Waltz@generic.de::c16709c4-2da6-43c9-aba2-7203441c25b8" providerId="AD"/>
      </p:ext>
    </p:extLst>
  </p:cmAuthor>
  <p:cmAuthor id="4" name="Sebastian Betzin" initials="SB" lastIdx="3" clrIdx="3">
    <p:extLst>
      <p:ext uri="{19B8F6BF-5375-455C-9EA6-DF929625EA0E}">
        <p15:presenceInfo xmlns:p15="http://schemas.microsoft.com/office/powerpoint/2012/main" userId="S::sebastian.betzin@generic.de::aae9afb0-fcd3-4537-a546-03e5e9282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8D500"/>
    <a:srgbClr val="4E6470"/>
    <a:srgbClr val="AFCA0B"/>
    <a:srgbClr val="F6F7F8"/>
    <a:srgbClr val="7BAC01"/>
    <a:srgbClr val="92C020"/>
    <a:srgbClr val="C7D943"/>
    <a:srgbClr val="2E8E39"/>
    <a:srgbClr val="586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175F00-C269-4A0C-9355-48F7E9EB50F4}" v="68" dt="2022-06-27T12:18:11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39" autoAdjust="0"/>
  </p:normalViewPr>
  <p:slideViewPr>
    <p:cSldViewPr snapToGrid="0">
      <p:cViewPr varScale="1">
        <p:scale>
          <a:sx n="83" d="100"/>
          <a:sy n="83" d="100"/>
        </p:scale>
        <p:origin x="1080" y="78"/>
      </p:cViewPr>
      <p:guideLst>
        <p:guide pos="7265"/>
        <p:guide orient="horz" pos="4088"/>
        <p:guide orient="horz" pos="1117"/>
        <p:guide pos="3840"/>
        <p:guide pos="461"/>
        <p:guide orient="horz" pos="504"/>
        <p:guide orient="horz" pos="2500"/>
        <p:guide pos="1073"/>
        <p:guide pos="6108"/>
        <p:guide orient="horz" pos="2795"/>
        <p:guide orient="horz" pos="2228"/>
        <p:guide orient="horz" pos="2999"/>
        <p:guide orient="horz" pos="3566"/>
        <p:guide orient="horz" pos="1502"/>
        <p:guide orient="horz" pos="2069"/>
        <p:guide pos="18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Ruthenberg" userId="03ceb787-31cb-4f04-9a56-e988e30a3d8f" providerId="ADAL" clId="{95175F00-C269-4A0C-9355-48F7E9EB50F4}"/>
    <pc:docChg chg="custSel modSld">
      <pc:chgData name="Felix Ruthenberg" userId="03ceb787-31cb-4f04-9a56-e988e30a3d8f" providerId="ADAL" clId="{95175F00-C269-4A0C-9355-48F7E9EB50F4}" dt="2022-06-27T12:18:11.177" v="185" actId="20577"/>
      <pc:docMkLst>
        <pc:docMk/>
      </pc:docMkLst>
      <pc:sldChg chg="modNotesTx">
        <pc:chgData name="Felix Ruthenberg" userId="03ceb787-31cb-4f04-9a56-e988e30a3d8f" providerId="ADAL" clId="{95175F00-C269-4A0C-9355-48F7E9EB50F4}" dt="2022-06-27T12:14:49.719" v="90" actId="20577"/>
        <pc:sldMkLst>
          <pc:docMk/>
          <pc:sldMk cId="228743635" sldId="2076137150"/>
        </pc:sldMkLst>
      </pc:sldChg>
      <pc:sldChg chg="modNotesTx">
        <pc:chgData name="Felix Ruthenberg" userId="03ceb787-31cb-4f04-9a56-e988e30a3d8f" providerId="ADAL" clId="{95175F00-C269-4A0C-9355-48F7E9EB50F4}" dt="2022-06-27T12:14:44.064" v="83" actId="20577"/>
        <pc:sldMkLst>
          <pc:docMk/>
          <pc:sldMk cId="4105646571" sldId="2076137151"/>
        </pc:sldMkLst>
      </pc:sldChg>
      <pc:sldChg chg="modNotesTx">
        <pc:chgData name="Felix Ruthenberg" userId="03ceb787-31cb-4f04-9a56-e988e30a3d8f" providerId="ADAL" clId="{95175F00-C269-4A0C-9355-48F7E9EB50F4}" dt="2022-06-27T12:14:53.359" v="95" actId="20577"/>
        <pc:sldMkLst>
          <pc:docMk/>
          <pc:sldMk cId="2905741207" sldId="2076137152"/>
        </pc:sldMkLst>
      </pc:sldChg>
      <pc:sldChg chg="modSp mod">
        <pc:chgData name="Felix Ruthenberg" userId="03ceb787-31cb-4f04-9a56-e988e30a3d8f" providerId="ADAL" clId="{95175F00-C269-4A0C-9355-48F7E9EB50F4}" dt="2022-06-27T12:18:11.177" v="185" actId="20577"/>
        <pc:sldMkLst>
          <pc:docMk/>
          <pc:sldMk cId="3753533528" sldId="2076137153"/>
        </pc:sldMkLst>
        <pc:spChg chg="mod">
          <ac:chgData name="Felix Ruthenberg" userId="03ceb787-31cb-4f04-9a56-e988e30a3d8f" providerId="ADAL" clId="{95175F00-C269-4A0C-9355-48F7E9EB50F4}" dt="2022-06-27T12:18:11.177" v="185" actId="20577"/>
          <ac:spMkLst>
            <pc:docMk/>
            <pc:sldMk cId="3753533528" sldId="2076137153"/>
            <ac:spMk id="6" creationId="{8020409C-181A-DCC8-3A26-2D723B53EB74}"/>
          </ac:spMkLst>
        </pc:spChg>
      </pc:sldChg>
      <pc:sldChg chg="modSp mod modAnim modNotesTx">
        <pc:chgData name="Felix Ruthenberg" userId="03ceb787-31cb-4f04-9a56-e988e30a3d8f" providerId="ADAL" clId="{95175F00-C269-4A0C-9355-48F7E9EB50F4}" dt="2022-06-27T12:14:39.866" v="78" actId="20577"/>
        <pc:sldMkLst>
          <pc:docMk/>
          <pc:sldMk cId="351322567" sldId="2076137154"/>
        </pc:sldMkLst>
        <pc:spChg chg="mod">
          <ac:chgData name="Felix Ruthenberg" userId="03ceb787-31cb-4f04-9a56-e988e30a3d8f" providerId="ADAL" clId="{95175F00-C269-4A0C-9355-48F7E9EB50F4}" dt="2022-06-27T12:14:34.949" v="73" actId="1076"/>
          <ac:spMkLst>
            <pc:docMk/>
            <pc:sldMk cId="351322567" sldId="2076137154"/>
            <ac:spMk id="3" creationId="{891DFDDD-7831-FFF8-9A5D-46A19600A54F}"/>
          </ac:spMkLst>
        </pc:spChg>
      </pc:sldChg>
      <pc:sldChg chg="modAnim modNotesTx">
        <pc:chgData name="Felix Ruthenberg" userId="03ceb787-31cb-4f04-9a56-e988e30a3d8f" providerId="ADAL" clId="{95175F00-C269-4A0C-9355-48F7E9EB50F4}" dt="2022-06-27T12:14:59.355" v="100" actId="20577"/>
        <pc:sldMkLst>
          <pc:docMk/>
          <pc:sldMk cId="1032240389" sldId="2076137155"/>
        </pc:sldMkLst>
      </pc:sldChg>
      <pc:sldChg chg="modAnim modNotesTx">
        <pc:chgData name="Felix Ruthenberg" userId="03ceb787-31cb-4f04-9a56-e988e30a3d8f" providerId="ADAL" clId="{95175F00-C269-4A0C-9355-48F7E9EB50F4}" dt="2022-06-27T12:15:18.522" v="106" actId="20577"/>
        <pc:sldMkLst>
          <pc:docMk/>
          <pc:sldMk cId="878885706" sldId="2076137156"/>
        </pc:sldMkLst>
      </pc:sldChg>
      <pc:sldChg chg="modAnim modNotesTx">
        <pc:chgData name="Felix Ruthenberg" userId="03ceb787-31cb-4f04-9a56-e988e30a3d8f" providerId="ADAL" clId="{95175F00-C269-4A0C-9355-48F7E9EB50F4}" dt="2022-06-27T12:15:29.709" v="111" actId="20577"/>
        <pc:sldMkLst>
          <pc:docMk/>
          <pc:sldMk cId="2741146806" sldId="2076137157"/>
        </pc:sldMkLst>
      </pc:sldChg>
      <pc:sldChg chg="modAnim modNotesTx">
        <pc:chgData name="Felix Ruthenberg" userId="03ceb787-31cb-4f04-9a56-e988e30a3d8f" providerId="ADAL" clId="{95175F00-C269-4A0C-9355-48F7E9EB50F4}" dt="2022-06-27T12:15:37.439" v="116" actId="20577"/>
        <pc:sldMkLst>
          <pc:docMk/>
          <pc:sldMk cId="2144013844" sldId="2076137158"/>
        </pc:sldMkLst>
      </pc:sldChg>
      <pc:sldChg chg="modAnim modNotesTx">
        <pc:chgData name="Felix Ruthenberg" userId="03ceb787-31cb-4f04-9a56-e988e30a3d8f" providerId="ADAL" clId="{95175F00-C269-4A0C-9355-48F7E9EB50F4}" dt="2022-06-27T12:15:49.362" v="117"/>
        <pc:sldMkLst>
          <pc:docMk/>
          <pc:sldMk cId="2984905740" sldId="2076137159"/>
        </pc:sldMkLst>
      </pc:sldChg>
      <pc:sldChg chg="modAnim modNotesTx">
        <pc:chgData name="Felix Ruthenberg" userId="03ceb787-31cb-4f04-9a56-e988e30a3d8f" providerId="ADAL" clId="{95175F00-C269-4A0C-9355-48F7E9EB50F4}" dt="2022-06-27T12:16:06.811" v="123" actId="20577"/>
        <pc:sldMkLst>
          <pc:docMk/>
          <pc:sldMk cId="2411107429" sldId="2076137160"/>
        </pc:sldMkLst>
      </pc:sldChg>
      <pc:sldChg chg="modAnim modNotesTx">
        <pc:chgData name="Felix Ruthenberg" userId="03ceb787-31cb-4f04-9a56-e988e30a3d8f" providerId="ADAL" clId="{95175F00-C269-4A0C-9355-48F7E9EB50F4}" dt="2022-06-27T12:16:29.517" v="139" actId="20577"/>
        <pc:sldMkLst>
          <pc:docMk/>
          <pc:sldMk cId="2796877833" sldId="2076137161"/>
        </pc:sldMkLst>
      </pc:sldChg>
      <pc:sldChg chg="modAnim modNotesTx">
        <pc:chgData name="Felix Ruthenberg" userId="03ceb787-31cb-4f04-9a56-e988e30a3d8f" providerId="ADAL" clId="{95175F00-C269-4A0C-9355-48F7E9EB50F4}" dt="2022-06-27T12:16:16.833" v="133" actId="20577"/>
        <pc:sldMkLst>
          <pc:docMk/>
          <pc:sldMk cId="52881415" sldId="2076137162"/>
        </pc:sldMkLst>
      </pc:sldChg>
      <pc:sldChg chg="modAnim modNotesTx">
        <pc:chgData name="Felix Ruthenberg" userId="03ceb787-31cb-4f04-9a56-e988e30a3d8f" providerId="ADAL" clId="{95175F00-C269-4A0C-9355-48F7E9EB50F4}" dt="2022-06-27T12:16:37.806" v="144" actId="20577"/>
        <pc:sldMkLst>
          <pc:docMk/>
          <pc:sldMk cId="2524799369" sldId="2076137163"/>
        </pc:sldMkLst>
      </pc:sldChg>
      <pc:sldChg chg="modNotesTx">
        <pc:chgData name="Felix Ruthenberg" userId="03ceb787-31cb-4f04-9a56-e988e30a3d8f" providerId="ADAL" clId="{95175F00-C269-4A0C-9355-48F7E9EB50F4}" dt="2022-06-27T12:17:11.486" v="167" actId="20577"/>
        <pc:sldMkLst>
          <pc:docMk/>
          <pc:sldMk cId="1551273658" sldId="2076137164"/>
        </pc:sldMkLst>
      </pc:sldChg>
      <pc:sldChg chg="modSp modAnim modNotesTx">
        <pc:chgData name="Felix Ruthenberg" userId="03ceb787-31cb-4f04-9a56-e988e30a3d8f" providerId="ADAL" clId="{95175F00-C269-4A0C-9355-48F7E9EB50F4}" dt="2022-06-27T12:17:23.493" v="183" actId="20577"/>
        <pc:sldMkLst>
          <pc:docMk/>
          <pc:sldMk cId="3407087189" sldId="2076137165"/>
        </pc:sldMkLst>
        <pc:spChg chg="mod">
          <ac:chgData name="Felix Ruthenberg" userId="03ceb787-31cb-4f04-9a56-e988e30a3d8f" providerId="ADAL" clId="{95175F00-C269-4A0C-9355-48F7E9EB50F4}" dt="2022-06-27T12:14:19.506" v="72" actId="313"/>
          <ac:spMkLst>
            <pc:docMk/>
            <pc:sldMk cId="3407087189" sldId="2076137165"/>
            <ac:spMk id="4" creationId="{B6CC9FB6-F7C4-EC29-E712-0011DEB6053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6AF8770-BDC9-4599-A952-F27665856E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9E5F09-F8F6-4262-B907-F6A477304A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60777-72D6-48EE-94CB-8125F8216510}" type="datetimeFigureOut">
              <a:rPr lang="en-DE" smtClean="0"/>
              <a:t>06/27/2022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253684-AF23-44BB-B697-3FBB2F2C9E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71923-5815-4FB9-8AE9-57A996429B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04CC3-FDC1-47B4-9D6E-7CA258A4410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475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8F43C-D16A-4A30-B528-DCC2C800689D}" type="datetimeFigureOut">
              <a:rPr lang="en-DE" smtClean="0"/>
              <a:t>06/27/2022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84499-70C2-49C4-B37A-5BE0F7A46EB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144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7417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Julian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6156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Julian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124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Julian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305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552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 (&amp; Julian)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6153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Julian (&amp; Felix)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769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484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655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939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084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Julian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603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9336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8827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J: Wir brauchen die Berechnung des Scores in einem Frame</a:t>
            </a:r>
          </a:p>
          <a:p>
            <a:r>
              <a:rPr lang="de-DE" dirty="0"/>
              <a:t>F: Dann brauchen wir aber auch den Gesamtscore</a:t>
            </a:r>
          </a:p>
          <a:p>
            <a:r>
              <a:rPr lang="de-DE" dirty="0"/>
              <a:t>J: Wie wissen wir welche Würfe zu welchem Frame gehören?</a:t>
            </a:r>
          </a:p>
          <a:p>
            <a:r>
              <a:rPr lang="de-DE" dirty="0"/>
              <a:t>F+J: Wir fügen sie dem Frame hinzu!</a:t>
            </a:r>
          </a:p>
          <a:p>
            <a:r>
              <a:rPr lang="de-DE" dirty="0"/>
              <a:t>J: Wie sieht eigentlich so ein Frame aus?</a:t>
            </a:r>
          </a:p>
          <a:p>
            <a:r>
              <a:rPr lang="de-DE" dirty="0"/>
              <a:t>F: Aber ein Frame-Score hat ja auch Abhängigkeiten zu noch </a:t>
            </a:r>
            <a:r>
              <a:rPr lang="de-DE" dirty="0" err="1"/>
              <a:t>ungeworfenen</a:t>
            </a:r>
            <a:r>
              <a:rPr lang="de-DE" dirty="0"/>
              <a:t> / späteren Rolls…</a:t>
            </a:r>
          </a:p>
          <a:p>
            <a:r>
              <a:rPr lang="de-DE" dirty="0"/>
              <a:t>J: Wie müssen wissen wann es ein Spare / Strike ist…</a:t>
            </a:r>
          </a:p>
          <a:p>
            <a:r>
              <a:rPr lang="de-DE" dirty="0"/>
              <a:t>F: Im </a:t>
            </a:r>
            <a:r>
              <a:rPr lang="de-DE" dirty="0" err="1"/>
              <a:t>letzen</a:t>
            </a:r>
            <a:r>
              <a:rPr lang="de-DE" dirty="0"/>
              <a:t> Frame ist es aber wieder ganz anders…</a:t>
            </a:r>
          </a:p>
          <a:p>
            <a:r>
              <a:rPr lang="de-DE" dirty="0"/>
              <a:t>J: Wo bekommen wir die Frames eigentlich her?</a:t>
            </a:r>
          </a:p>
          <a:p>
            <a:r>
              <a:rPr lang="de-DE" dirty="0"/>
              <a:t>F: Und anzeigen müssen wir das ja auch noch!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84499-70C2-49C4-B37A-5BE0F7A46EBB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356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35C6436B-6036-4786-A1D2-5768567F1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 descr="Ein Bild, das Zeichnung, Teller, Licht enthält.&#10;&#10;Automatisch generierte Beschreibung">
            <a:extLst>
              <a:ext uri="{FF2B5EF4-FFF2-40B4-BE49-F238E27FC236}">
                <a16:creationId xmlns:a16="http://schemas.microsoft.com/office/drawing/2014/main" id="{977DF330-F7AF-405A-BB78-5FC3B6C91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64"/>
          <a:stretch/>
        </p:blipFill>
        <p:spPr>
          <a:xfrm>
            <a:off x="3574635" y="1994736"/>
            <a:ext cx="5099185" cy="1185638"/>
          </a:xfrm>
          <a:prstGeom prst="rect">
            <a:avLst/>
          </a:prstGeom>
        </p:spPr>
      </p:pic>
      <p:pic>
        <p:nvPicPr>
          <p:cNvPr id="12" name="Grafik 11" descr="Ein Bild, das Zeichnung, Teller, Licht enthält.&#10;&#10;Automatisch generierte Beschreibung">
            <a:extLst>
              <a:ext uri="{FF2B5EF4-FFF2-40B4-BE49-F238E27FC236}">
                <a16:creationId xmlns:a16="http://schemas.microsoft.com/office/drawing/2014/main" id="{098BDA8A-5695-4745-A75B-EE82D05BF3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32"/>
          <a:stretch/>
        </p:blipFill>
        <p:spPr>
          <a:xfrm>
            <a:off x="3574635" y="3230095"/>
            <a:ext cx="5099185" cy="50126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0A50D490-EC56-4D9F-A491-9FB7981707F1}"/>
              </a:ext>
            </a:extLst>
          </p:cNvPr>
          <p:cNvSpPr/>
          <p:nvPr userDrawn="1"/>
        </p:nvSpPr>
        <p:spPr>
          <a:xfrm>
            <a:off x="0" y="5732506"/>
            <a:ext cx="12192000" cy="1125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8B10B90-82A0-430B-876A-C499708223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68" y="6106458"/>
            <a:ext cx="1453901" cy="41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fik 2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33CF99A-DD55-4CA6-BBB4-04BCC5B78A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06" y="5971050"/>
            <a:ext cx="988627" cy="649198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303B545-4FEC-42C4-A6C2-730639FFF01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56" y="5905254"/>
            <a:ext cx="1929444" cy="7715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D39D1D0-CE87-4BDC-9EB3-67AC96D5D5B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03" y="5935874"/>
            <a:ext cx="1199209" cy="6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0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iert Text 2-spaltig ohn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8DBFF9DB-1222-4CFB-AC8F-FA496A835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856" y="508622"/>
            <a:ext cx="10428287" cy="1044084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6755D98B-52B1-4759-AD8A-BB4807AEC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31529AFC-C0B1-4B5C-B999-CE021FBAB8D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81856" y="2006751"/>
            <a:ext cx="5086682" cy="3686174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27DDD595-5951-436A-8599-38B6F1A7842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23465" y="2006751"/>
            <a:ext cx="5086682" cy="3686174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567143674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iert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4EC83F06-76A0-42E9-982A-DC26B6F324D4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881856" y="2005058"/>
            <a:ext cx="5086682" cy="36861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B163CBE-007A-4B8A-A90E-64E2418B96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856" y="508622"/>
            <a:ext cx="10428287" cy="1044084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C73BED6-12B7-438F-BF06-AB02D286722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81855" y="5779727"/>
            <a:ext cx="5086683" cy="2620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Titillium Lt" panose="00000300000000000000" pitchFamily="50" charset="0"/>
              </a:defRPr>
            </a:lvl2pPr>
            <a:lvl3pPr marL="1143000" indent="-228600">
              <a:buFontTx/>
              <a:buBlip>
                <a:blip r:embed="rId2"/>
              </a:buBlip>
              <a:defRPr sz="1600">
                <a:latin typeface="Titillium Lt" panose="00000300000000000000" pitchFamily="50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/>
              <a:t>Bildunterschrift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64D06968-CC2D-4120-85E4-B51606F6E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4B8BBC7-5A4C-4822-8CE6-A75036293DF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23464" y="2006750"/>
            <a:ext cx="5086683" cy="752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01C7AD58-F75C-4FAF-90E2-434816986A2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23465" y="2821065"/>
            <a:ext cx="5086682" cy="287185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3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665871258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iert Bild und Text ohn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4EC83F06-76A0-42E9-982A-DC26B6F324D4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881856" y="2005058"/>
            <a:ext cx="5086682" cy="36861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B163CBE-007A-4B8A-A90E-64E2418B96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856" y="508622"/>
            <a:ext cx="10428287" cy="1044084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C73BED6-12B7-438F-BF06-AB02D286722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81855" y="5779727"/>
            <a:ext cx="5086683" cy="2620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Titillium Lt" panose="00000300000000000000" pitchFamily="50" charset="0"/>
              </a:defRPr>
            </a:lvl2pPr>
            <a:lvl3pPr marL="1143000" indent="-228600">
              <a:buFontTx/>
              <a:buBlip>
                <a:blip r:embed="rId2"/>
              </a:buBlip>
              <a:defRPr sz="1600">
                <a:latin typeface="Titillium Lt" panose="00000300000000000000" pitchFamily="50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/>
              <a:t>Bildunterschrift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64D06968-CC2D-4120-85E4-B51606F6E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A6BB01A6-92FE-4B14-BC8D-AC6FE7911EC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23465" y="2005059"/>
            <a:ext cx="5086682" cy="3687866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3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550908431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ie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FB37393D-A512-4E42-842C-2CCBB1FB421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81855" y="5779727"/>
            <a:ext cx="10428287" cy="2620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Titillium Lt" panose="00000300000000000000" pitchFamily="50" charset="0"/>
              </a:defRPr>
            </a:lvl2pPr>
            <a:lvl3pPr marL="1143000" indent="-228600">
              <a:buFontTx/>
              <a:buBlip>
                <a:blip r:embed="rId2"/>
              </a:buBlip>
              <a:defRPr sz="1600">
                <a:latin typeface="Titillium Lt" panose="00000300000000000000" pitchFamily="50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/>
              <a:t>Bildunterschrift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EB0C67A-3667-4C84-97EC-9EA21A53A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856" y="508622"/>
            <a:ext cx="10428287" cy="1044084"/>
          </a:xfrm>
          <a:prstGeom prst="rect">
            <a:avLst/>
          </a:prstGeom>
        </p:spPr>
        <p:txBody>
          <a:bodyPr anchor="ctr"/>
          <a:lstStyle>
            <a:lvl1pPr algn="ctr">
              <a:tabLst>
                <a:tab pos="4219575" algn="l"/>
              </a:tabLst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77C1BF19-89E4-4978-9022-2946B736E68E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881856" y="2005058"/>
            <a:ext cx="10428286" cy="3686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4A0C24-33BB-43FE-B4D7-378D4CFAA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017177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bündi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3C5F917C-948F-47D7-8359-509F13ED4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755" y="508622"/>
            <a:ext cx="11266489" cy="1044084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de-DE"/>
              <a:t>Agenda eintragen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8B6C55E-0E15-4552-9096-2113F40D330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62755" y="1988748"/>
            <a:ext cx="11266489" cy="3688151"/>
          </a:xfrm>
          <a:prstGeom prst="rect">
            <a:avLst/>
          </a:prstGeom>
        </p:spPr>
        <p:txBody>
          <a:bodyPr anchor="t"/>
          <a:lstStyle>
            <a:lvl1pPr marL="457200" indent="-457200">
              <a:buAutoNum type="arabicPeriod"/>
              <a:defRPr sz="25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Kapitel</a:t>
            </a:r>
          </a:p>
          <a:p>
            <a:pPr lvl="0"/>
            <a:r>
              <a:rPr lang="de-DE"/>
              <a:t>Kapitel</a:t>
            </a:r>
          </a:p>
          <a:p>
            <a:pPr lvl="0"/>
            <a:r>
              <a:rPr lang="de-DE"/>
              <a:t>Kapitel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811D87D6-44D9-422C-B4D0-ECB138294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84889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nksbündig fr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3C5F917C-948F-47D7-8359-509F13ED4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755" y="508622"/>
            <a:ext cx="11266489" cy="1044084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41141A28-0B82-4F24-93AC-42BA2A292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41757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bündig Tex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70C838B8-B2E6-45D3-8580-31068D581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755" y="508622"/>
            <a:ext cx="11266489" cy="1044084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F26BF7-E020-47A7-A684-A3EC1B180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DBB35EF0-E30F-443C-A780-2D4994BADD08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66392" y="2006750"/>
            <a:ext cx="11262853" cy="752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D58EC4B-9EBC-47A1-9436-0C1EBB0A34A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66392" y="2821065"/>
            <a:ext cx="11262851" cy="287185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055887894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bündig Text 1-spaltig ohn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70C838B8-B2E6-45D3-8580-31068D581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755" y="508622"/>
            <a:ext cx="11266489" cy="1044084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F26BF7-E020-47A7-A684-A3EC1B180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F7A96A59-1DBA-4672-A673-4E13B2E8819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66392" y="2006751"/>
            <a:ext cx="11262851" cy="3686174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87409231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bündig Tex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031940B-E346-4B59-BBDE-39AD8078C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755" y="508622"/>
            <a:ext cx="11266489" cy="1044084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90F30992-DE06-45D3-85DB-5144A8832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16B88F01-E5CD-4AE6-A717-ACCFCDF9D56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98522" y="2006750"/>
            <a:ext cx="5517227" cy="752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A62860E0-2B8A-497D-B1F9-595474E660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98523" y="2821065"/>
            <a:ext cx="5517226" cy="287185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2D3D13A5-7D69-4E3B-A06D-A40E85772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66392" y="2006750"/>
            <a:ext cx="5517227" cy="752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2BA13969-345A-4652-8A2B-8FC821A33506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66393" y="2821065"/>
            <a:ext cx="5517226" cy="287185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081038905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bündig Text 2-spaltig ohn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031940B-E346-4B59-BBDE-39AD8078C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755" y="508622"/>
            <a:ext cx="11266489" cy="1044084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90F30992-DE06-45D3-85DB-5144A8832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2CB3F1C4-2F26-4064-9493-88339E04CAB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98523" y="2006751"/>
            <a:ext cx="5517226" cy="3686174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815883D4-30DB-46B9-B478-5DE9DE77978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66393" y="2006751"/>
            <a:ext cx="5517226" cy="3686174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43449507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97F26C3-EEFC-42EA-B08C-DC9F746A5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hteck 3">
            <a:extLst>
              <a:ext uri="{FF2B5EF4-FFF2-40B4-BE49-F238E27FC236}">
                <a16:creationId xmlns:a16="http://schemas.microsoft.com/office/drawing/2014/main" id="{A1D0FF4D-BE6E-472B-BADC-05BE2DF10927}"/>
              </a:ext>
            </a:extLst>
          </p:cNvPr>
          <p:cNvSpPr/>
          <p:nvPr userDrawn="1"/>
        </p:nvSpPr>
        <p:spPr>
          <a:xfrm>
            <a:off x="0" y="0"/>
            <a:ext cx="12192000" cy="1125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Teller, Uhr, Zeichnung enthält.&#10;&#10;Automatisch generierte Beschreibung">
            <a:extLst>
              <a:ext uri="{FF2B5EF4-FFF2-40B4-BE49-F238E27FC236}">
                <a16:creationId xmlns:a16="http://schemas.microsoft.com/office/drawing/2014/main" id="{C7AD7B75-CCC4-49D0-AEE9-8EBDF30733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693" y="219854"/>
            <a:ext cx="1876159" cy="685785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D0D207FA-5B1A-403B-928E-77F66DAC3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857" y="2228850"/>
            <a:ext cx="10428287" cy="1662752"/>
          </a:xfrm>
          <a:prstGeom prst="rect">
            <a:avLst/>
          </a:prstGeom>
        </p:spPr>
        <p:txBody>
          <a:bodyPr wrap="none" lIns="0" tIns="0" rIns="0" bIns="0"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FD8AE71-838C-4E4B-8896-E0E48E45CC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81857" y="3947429"/>
            <a:ext cx="10428287" cy="752475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Subheadline einsetzen</a:t>
            </a:r>
          </a:p>
        </p:txBody>
      </p:sp>
    </p:spTree>
    <p:extLst>
      <p:ext uri="{BB962C8B-B14F-4D97-AF65-F5344CB8AC3E}">
        <p14:creationId xmlns:p14="http://schemas.microsoft.com/office/powerpoint/2010/main" val="2769019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bündig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>
            <a:extLst>
              <a:ext uri="{FF2B5EF4-FFF2-40B4-BE49-F238E27FC236}">
                <a16:creationId xmlns:a16="http://schemas.microsoft.com/office/drawing/2014/main" id="{0F16DECD-25D0-4E7A-B4BC-CC5E1CD2299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76250" y="1990724"/>
            <a:ext cx="4846637" cy="3686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4360FE2D-011F-41DE-BD45-3847E9C6564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71068" y="5726777"/>
            <a:ext cx="4846637" cy="2620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Titillium Lt" panose="00000300000000000000" pitchFamily="50" charset="0"/>
              </a:defRPr>
            </a:lvl2pPr>
            <a:lvl3pPr marL="1143000" indent="-228600">
              <a:buFontTx/>
              <a:buBlip>
                <a:blip r:embed="rId2"/>
              </a:buBlip>
              <a:defRPr sz="1600">
                <a:latin typeface="Titillium Lt" panose="00000300000000000000" pitchFamily="50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/>
              <a:t>Bildunterschrift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A39326A-23A3-485A-9C8E-79AF66D914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755" y="508622"/>
            <a:ext cx="11266489" cy="1044084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65D9540-0951-4D11-8F70-4EE6A8A3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452566DF-F519-4E15-842E-FBB1BEBFCED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43549" y="2006750"/>
            <a:ext cx="6172201" cy="752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7F0F0BC-42C8-4FAC-9A90-66F439B42C49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543550" y="2821065"/>
            <a:ext cx="6172200" cy="287185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3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978845694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bündig Bild und Text ohn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>
            <a:extLst>
              <a:ext uri="{FF2B5EF4-FFF2-40B4-BE49-F238E27FC236}">
                <a16:creationId xmlns:a16="http://schemas.microsoft.com/office/drawing/2014/main" id="{0F16DECD-25D0-4E7A-B4BC-CC5E1CD2299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76250" y="1990724"/>
            <a:ext cx="4846637" cy="3686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4360FE2D-011F-41DE-BD45-3847E9C6564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71068" y="5726777"/>
            <a:ext cx="4846637" cy="2620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Titillium Lt" panose="00000300000000000000" pitchFamily="50" charset="0"/>
              </a:defRPr>
            </a:lvl2pPr>
            <a:lvl3pPr marL="1143000" indent="-228600">
              <a:buFontTx/>
              <a:buBlip>
                <a:blip r:embed="rId2"/>
              </a:buBlip>
              <a:defRPr sz="1600">
                <a:latin typeface="Titillium Lt" panose="00000300000000000000" pitchFamily="50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/>
              <a:t>Bildunterschrift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A39326A-23A3-485A-9C8E-79AF66D914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755" y="508622"/>
            <a:ext cx="11266489" cy="1044084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65D9540-0951-4D11-8F70-4EE6A8A3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52CE154-957C-4F4A-ACA6-903F8578973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543550" y="2006751"/>
            <a:ext cx="6172200" cy="3686174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3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3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05075166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bündig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>
            <a:extLst>
              <a:ext uri="{FF2B5EF4-FFF2-40B4-BE49-F238E27FC236}">
                <a16:creationId xmlns:a16="http://schemas.microsoft.com/office/drawing/2014/main" id="{0F16DECD-25D0-4E7A-B4BC-CC5E1CD2299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76250" y="1990724"/>
            <a:ext cx="11239499" cy="3686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36A18EFA-4052-4385-899D-0795EEF304F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1068" y="5726777"/>
            <a:ext cx="11252994" cy="2620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Titillium Lt" panose="00000300000000000000" pitchFamily="50" charset="0"/>
              </a:defRPr>
            </a:lvl2pPr>
            <a:lvl3pPr marL="1143000" indent="-228600">
              <a:buFontTx/>
              <a:buBlip>
                <a:blip r:embed="rId2"/>
              </a:buBlip>
              <a:defRPr sz="1600">
                <a:latin typeface="Titillium Lt" panose="00000300000000000000" pitchFamily="50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/>
              <a:t>Bildunterschrift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0080699-9007-4BE9-8C56-5A0A5E4D4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755" y="508622"/>
            <a:ext cx="11266489" cy="1044084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C875332-6AA9-45A6-BEF6-40589540B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205030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A0AE9B10-8AC6-4C8E-8E22-8A662B05ED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3">
            <a:extLst>
              <a:ext uri="{FF2B5EF4-FFF2-40B4-BE49-F238E27FC236}">
                <a16:creationId xmlns:a16="http://schemas.microsoft.com/office/drawing/2014/main" id="{AF721505-DBB2-4D24-9553-61C250632567}"/>
              </a:ext>
            </a:extLst>
          </p:cNvPr>
          <p:cNvSpPr/>
          <p:nvPr userDrawn="1"/>
        </p:nvSpPr>
        <p:spPr>
          <a:xfrm>
            <a:off x="0" y="4953844"/>
            <a:ext cx="12192000" cy="189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B184DC3-C91B-440E-81BD-3708D6D30222}"/>
              </a:ext>
            </a:extLst>
          </p:cNvPr>
          <p:cNvSpPr/>
          <p:nvPr userDrawn="1"/>
        </p:nvSpPr>
        <p:spPr>
          <a:xfrm>
            <a:off x="309129" y="5314904"/>
            <a:ext cx="704734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b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generic.de </a:t>
            </a:r>
            <a:r>
              <a:rPr lang="de-DE" sz="1500" b="1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software</a:t>
            </a:r>
            <a:r>
              <a:rPr lang="de-DE" sz="1500" b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 </a:t>
            </a:r>
            <a:r>
              <a:rPr lang="de-DE" sz="1500" b="1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technologies</a:t>
            </a:r>
            <a:r>
              <a:rPr lang="de-DE" sz="1500" b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 AG</a:t>
            </a:r>
            <a:br>
              <a:rPr lang="de-DE" sz="15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</a:br>
            <a:r>
              <a:rPr lang="de-DE" sz="15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Zeppelinstraße 15 | 76185 Karlsruhe | Germany</a:t>
            </a:r>
          </a:p>
          <a:p>
            <a:endParaRPr lang="de-DE" sz="800">
              <a:solidFill>
                <a:schemeClr val="tx1">
                  <a:lumMod val="60000"/>
                  <a:lumOff val="40000"/>
                </a:schemeClr>
              </a:solidFill>
              <a:effectLst/>
              <a:latin typeface="+mn-lt"/>
            </a:endParaRPr>
          </a:p>
          <a:p>
            <a:r>
              <a:rPr lang="de-DE" sz="1300" kern="120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+mn-lt"/>
              </a:rPr>
              <a:t>Vorstand: Michael Puder (Vorsitzender), Michael Speer, Sebastian Betzin</a:t>
            </a:r>
            <a:br>
              <a:rPr lang="de-DE" sz="1300" kern="120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+mn-lt"/>
              </a:rPr>
            </a:br>
            <a:r>
              <a:rPr lang="de-DE" sz="1300" kern="120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+mn-lt"/>
              </a:rPr>
              <a:t>Vorsitzender des Aufsichtsrates: Jürgen Betzin</a:t>
            </a:r>
            <a:br>
              <a:rPr lang="de-DE" sz="1300" kern="120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+mn-lt"/>
              </a:rPr>
            </a:br>
            <a:r>
              <a:rPr lang="de-DE" sz="1300" kern="120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+mn-lt"/>
              </a:rPr>
              <a:t>Firmensitz: Karlsruhe | Amtsgericht Mannheim, HRB 705226</a:t>
            </a:r>
            <a:endParaRPr lang="de-DE" sz="130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AACECAF8-A00D-46EE-80A6-70C58CEE19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81856" y="2100685"/>
            <a:ext cx="10428287" cy="752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Danksagung einsetzen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0868CA8-4928-4741-A465-75B01D2A86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98" y="5391510"/>
            <a:ext cx="3102312" cy="10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0363"/>
      </p:ext>
    </p:extLst>
  </p:cSld>
  <p:clrMapOvr>
    <a:masterClrMapping/>
  </p:clrMapOvr>
  <p:transition spd="slow">
    <p:push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EE3296A-56DD-4439-923B-DE60CC2A38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C41883EC-82AD-4A52-942F-773C9C04B9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81857" y="3052763"/>
            <a:ext cx="10428287" cy="752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Kapitelbezeichnung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713CC8-4276-4221-904E-D890642039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54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7968"/>
      </p:ext>
    </p:extLst>
  </p:cSld>
  <p:clrMapOvr>
    <a:masterClrMapping/>
  </p:clrMapOvr>
  <p:transition spd="slow">
    <p:push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A6BBA9F-023C-40CF-8519-7F52320698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4EDB7A54-7490-45D5-BA08-BDC50A9432B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81857" y="3052763"/>
            <a:ext cx="10428287" cy="7524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Kapitelbezeichnung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C0921F-97F6-4DFC-8641-CB7485145E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822" y="5952909"/>
            <a:ext cx="342899" cy="542781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55D1F0F-99BE-4406-B0D0-8638B5E8B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54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3744"/>
      </p:ext>
    </p:extLst>
  </p:cSld>
  <p:clrMapOvr>
    <a:masterClrMapping/>
  </p:clrMapOvr>
  <p:transition spd="slow">
    <p:push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iert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7E6F5A23-E853-411F-A982-16157B0E7D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856" y="508622"/>
            <a:ext cx="10428287" cy="1044084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de-DE"/>
              <a:t>Agenda eintragen</a:t>
            </a:r>
          </a:p>
        </p:txBody>
      </p:sp>
      <p:sp>
        <p:nvSpPr>
          <p:cNvPr id="29" name="Foliennummernplatzhalter 5">
            <a:extLst>
              <a:ext uri="{FF2B5EF4-FFF2-40B4-BE49-F238E27FC236}">
                <a16:creationId xmlns:a16="http://schemas.microsoft.com/office/drawing/2014/main" id="{C211097E-C954-4A72-BEA9-6BB2D10B0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7EC49186-8C5C-4DD2-B5FF-82A5F40C1F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81856" y="2006750"/>
            <a:ext cx="10428287" cy="3876465"/>
          </a:xfrm>
          <a:prstGeom prst="rect">
            <a:avLst/>
          </a:prstGeom>
        </p:spPr>
        <p:txBody>
          <a:bodyPr anchor="t"/>
          <a:lstStyle>
            <a:lvl1pPr marL="457200" indent="-457200">
              <a:buAutoNum type="arabicPeriod"/>
              <a:defRPr sz="25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Kapitel</a:t>
            </a:r>
          </a:p>
          <a:p>
            <a:pPr lvl="0"/>
            <a:r>
              <a:rPr lang="de-DE"/>
              <a:t>Kapitel</a:t>
            </a:r>
          </a:p>
          <a:p>
            <a:pPr lvl="0"/>
            <a:r>
              <a:rPr lang="de-DE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934404606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entriert fr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7E6F5A23-E853-411F-A982-16157B0E7D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856" y="508622"/>
            <a:ext cx="10428287" cy="1044084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6362122D-249A-4328-8917-7CB3FEA82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522133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iert Tex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48D6B225-105E-4204-86C0-B507083386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81856" y="2006750"/>
            <a:ext cx="10428287" cy="752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B292BD2C-1EFF-4F24-9E5E-E0BCF28915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81856" y="2821065"/>
            <a:ext cx="10428287" cy="287185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21E686-0CC6-416E-87D8-7780EFF3C0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856" y="508622"/>
            <a:ext cx="10428287" cy="1044084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06BE36-7430-4B0F-B827-3DD17948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823062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iert Text 1-spaltig ohn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A21E686-0CC6-416E-87D8-7780EFF3C0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856" y="508622"/>
            <a:ext cx="10428287" cy="1044084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06BE36-7430-4B0F-B827-3DD17948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B922DB79-BF3C-4C42-BB6A-15BDF9B709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81856" y="2006751"/>
            <a:ext cx="10428287" cy="3686174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19822010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triert Tex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8DBFF9DB-1222-4CFB-AC8F-FA496A835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856" y="508622"/>
            <a:ext cx="10428287" cy="1044084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de-DE"/>
              <a:t>Hier Headline einsetzen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A8490176-43D7-4F25-89D1-AA69F603FEE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81855" y="2006750"/>
            <a:ext cx="5086683" cy="752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309ACC4F-B187-4B50-B6F7-17ED4F4106F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81856" y="2821065"/>
            <a:ext cx="5086682" cy="287185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6755D98B-52B1-4759-AD8A-BB4807AEC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6" y="6189662"/>
            <a:ext cx="2743200" cy="362326"/>
          </a:xfrm>
          <a:prstGeom prst="rect">
            <a:avLst/>
          </a:prstGeom>
        </p:spPr>
        <p:txBody>
          <a:bodyPr anchor="b"/>
          <a:lstStyle>
            <a:lvl1pPr algn="l">
              <a:defRPr sz="1800" b="1"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E85EA5BB-0F11-443B-9867-24D6E535D81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23464" y="2006750"/>
            <a:ext cx="5086683" cy="7524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941F905C-1C50-4232-841A-B7BC328FDB3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23465" y="2821065"/>
            <a:ext cx="5086682" cy="2871859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2000">
                <a:latin typeface="+mn-lt"/>
              </a:defRPr>
            </a:lvl1pPr>
            <a:lvl2pPr marL="685800" indent="-228600">
              <a:buFontTx/>
              <a:buBlip>
                <a:blip r:embed="rId2"/>
              </a:buBlip>
              <a:defRPr sz="1800">
                <a:latin typeface="+mn-lt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600">
                <a:latin typeface="+mn-lt"/>
              </a:defRPr>
            </a:lvl3pPr>
            <a:lvl4pPr marL="16002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4pPr>
            <a:lvl5pPr marL="2057400" indent="-228600">
              <a:buFontTx/>
              <a:buBlip>
                <a:blip r:embed="rId3"/>
              </a:buBlip>
              <a:defRPr sz="2000">
                <a:latin typeface="Titillium Lt" panose="00000300000000000000" pitchFamily="50" charset="0"/>
              </a:defRPr>
            </a:lvl5pPr>
          </a:lstStyle>
          <a:p>
            <a:pPr lvl="0"/>
            <a:r>
              <a:rPr lang="de-DE" err="1"/>
              <a:t>Bulletpoint</a:t>
            </a:r>
            <a:endParaRPr lang="de-DE"/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91924930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8F7E5C4-3F38-4088-9483-BDE09FDF4044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822" y="5952909"/>
            <a:ext cx="342899" cy="54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3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9" r:id="rId2"/>
    <p:sldLayoutId id="2147483676" r:id="rId3"/>
    <p:sldLayoutId id="2147483677" r:id="rId4"/>
    <p:sldLayoutId id="2147483649" r:id="rId5"/>
    <p:sldLayoutId id="2147483693" r:id="rId6"/>
    <p:sldLayoutId id="2147483689" r:id="rId7"/>
    <p:sldLayoutId id="2147483695" r:id="rId8"/>
    <p:sldLayoutId id="2147483687" r:id="rId9"/>
    <p:sldLayoutId id="2147483696" r:id="rId10"/>
    <p:sldLayoutId id="2147483690" r:id="rId11"/>
    <p:sldLayoutId id="2147483700" r:id="rId12"/>
    <p:sldLayoutId id="2147483685" r:id="rId13"/>
    <p:sldLayoutId id="2147483682" r:id="rId14"/>
    <p:sldLayoutId id="2147483694" r:id="rId15"/>
    <p:sldLayoutId id="2147483688" r:id="rId16"/>
    <p:sldLayoutId id="2147483697" r:id="rId17"/>
    <p:sldLayoutId id="2147483691" r:id="rId18"/>
    <p:sldLayoutId id="2147483698" r:id="rId19"/>
    <p:sldLayoutId id="2147483686" r:id="rId20"/>
    <p:sldLayoutId id="2147483699" r:id="rId21"/>
    <p:sldLayoutId id="2147483684" r:id="rId22"/>
    <p:sldLayoutId id="214748367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cd-akademie.de/" TargetMode="External"/><Relationship Id="rId7" Type="http://schemas.openxmlformats.org/officeDocument/2006/relationships/hyperlink" Target="https://github.com/felixruthenberg/Bowling" TargetMode="External"/><Relationship Id="rId2" Type="http://schemas.openxmlformats.org/officeDocument/2006/relationships/hyperlink" Target="https://generic.de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flow-design.info/wp-content/uploads/2021/12/CheatSheet-Clean-Code-Developer-Akademie.pdf" TargetMode="External"/><Relationship Id="rId5" Type="http://schemas.openxmlformats.org/officeDocument/2006/relationships/hyperlink" Target="https://flow-design.info/" TargetMode="External"/><Relationship Id="rId4" Type="http://schemas.openxmlformats.org/officeDocument/2006/relationships/hyperlink" Target="https://ccd-school.d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3.jpe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20409C-181A-DCC8-3A26-2D723B53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der Anforderung</a:t>
            </a:r>
            <a:br>
              <a:rPr lang="de-DE" dirty="0"/>
            </a:br>
            <a:r>
              <a:rPr lang="de-DE"/>
              <a:t>zum (Clean) </a:t>
            </a:r>
            <a:r>
              <a:rPr lang="de-DE" dirty="0"/>
              <a:t>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42252E-FFAD-AA7D-20FA-319D5FF4A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mit Flow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29AB9-31F6-5C1D-B69E-EE05BF61CC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189663"/>
            <a:ext cx="2743200" cy="3619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53352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480EC0-87B4-C66A-39AC-E592859D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Dialog &amp;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3FAD6-D8CF-34AD-47FB-4C07286EC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4F322-2FB7-9777-E02C-9744E8FA966E}"/>
              </a:ext>
            </a:extLst>
          </p:cNvPr>
          <p:cNvSpPr txBox="1"/>
          <p:nvPr/>
        </p:nvSpPr>
        <p:spPr>
          <a:xfrm>
            <a:off x="2531533" y="2099733"/>
            <a:ext cx="5969001" cy="369331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..&gt; </a:t>
            </a:r>
            <a:r>
              <a:rPr lang="de-DE" dirty="0" err="1">
                <a:solidFill>
                  <a:schemeClr val="bg1"/>
                </a:solidFill>
                <a:latin typeface="Comic Sans MS" panose="030F0702030302020204" pitchFamily="66" charset="0"/>
              </a:rPr>
              <a:t>bowling</a:t>
            </a:r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 1 4 4 5 6 4 5 5 10 0 1 7 3 6 4 10 2 8 6</a:t>
            </a:r>
          </a:p>
          <a:p>
            <a:endParaRPr lang="de-DE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01      01|04            Score: 05     Total: 005</a:t>
            </a:r>
          </a:p>
          <a:p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02      04|05           Score: 09     Total: 014</a:t>
            </a:r>
          </a:p>
          <a:p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03      06|04           Score: 15      Total: 029</a:t>
            </a:r>
          </a:p>
          <a:p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04      05|05           Score: 20      Total: 049</a:t>
            </a:r>
          </a:p>
          <a:p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05      10                 Score: 11       Total: 060</a:t>
            </a:r>
          </a:p>
          <a:p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06      00|01           Score: 01       Total: 061</a:t>
            </a:r>
          </a:p>
          <a:p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07      07|03           Score: 16       Total: 077</a:t>
            </a:r>
          </a:p>
          <a:p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08      06|04           Score: 20      Total: 097</a:t>
            </a:r>
          </a:p>
          <a:p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09      10                 Score: 20      Total: 117</a:t>
            </a:r>
          </a:p>
          <a:p>
            <a:r>
              <a:rPr lang="de-DE" dirty="0">
                <a:solidFill>
                  <a:schemeClr val="bg1"/>
                </a:solidFill>
                <a:latin typeface="Comic Sans MS" panose="030F0702030302020204" pitchFamily="66" charset="0"/>
              </a:rPr>
              <a:t>10      02|08|06      Score: 16      Total: 133</a:t>
            </a:r>
          </a:p>
          <a:p>
            <a:endParaRPr lang="de-DE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1F7106D-799E-DF33-F201-73DD59CCF50C}"/>
              </a:ext>
            </a:extLst>
          </p:cNvPr>
          <p:cNvSpPr/>
          <p:nvPr/>
        </p:nvSpPr>
        <p:spPr>
          <a:xfrm>
            <a:off x="5723467" y="1027906"/>
            <a:ext cx="4309533" cy="3594894"/>
          </a:xfrm>
          <a:prstGeom prst="arc">
            <a:avLst>
              <a:gd name="adj1" fmla="val 12225230"/>
              <a:gd name="adj2" fmla="val 4057720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8047A-09EE-7735-DEA8-353F4FDBE8E0}"/>
              </a:ext>
            </a:extLst>
          </p:cNvPr>
          <p:cNvSpPr txBox="1"/>
          <p:nvPr/>
        </p:nvSpPr>
        <p:spPr>
          <a:xfrm>
            <a:off x="9471532" y="13412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</a:rPr>
              <a:t>PlayGame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A061A24C-4EFE-B21A-A814-5632FB9D8252}"/>
              </a:ext>
            </a:extLst>
          </p:cNvPr>
          <p:cNvSpPr/>
          <p:nvPr/>
        </p:nvSpPr>
        <p:spPr>
          <a:xfrm>
            <a:off x="227561" y="2761898"/>
            <a:ext cx="4309533" cy="3594894"/>
          </a:xfrm>
          <a:prstGeom prst="arc">
            <a:avLst>
              <a:gd name="adj1" fmla="val 12225230"/>
              <a:gd name="adj2" fmla="val 16527199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320B8-B81C-8530-E256-763D803F06E7}"/>
              </a:ext>
            </a:extLst>
          </p:cNvPr>
          <p:cNvSpPr txBox="1"/>
          <p:nvPr/>
        </p:nvSpPr>
        <p:spPr>
          <a:xfrm>
            <a:off x="576647" y="257723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Start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B2C6511-8397-1C2A-A41B-CAEE599CCAFF}"/>
              </a:ext>
            </a:extLst>
          </p:cNvPr>
          <p:cNvSpPr/>
          <p:nvPr/>
        </p:nvSpPr>
        <p:spPr>
          <a:xfrm rot="2543330">
            <a:off x="7112001" y="4962906"/>
            <a:ext cx="4309533" cy="3594894"/>
          </a:xfrm>
          <a:prstGeom prst="arc">
            <a:avLst>
              <a:gd name="adj1" fmla="val 12225230"/>
              <a:gd name="adj2" fmla="val 18335805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4E595-D25B-58EE-3AE1-6B4A4355534D}"/>
              </a:ext>
            </a:extLst>
          </p:cNvPr>
          <p:cNvSpPr txBox="1"/>
          <p:nvPr/>
        </p:nvSpPr>
        <p:spPr>
          <a:xfrm>
            <a:off x="9865493" y="4792427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440138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F1D1-C54C-F23F-22F6-D37C390A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Brainstorm</a:t>
            </a:r>
            <a:r>
              <a:rPr lang="de-DE" dirty="0"/>
              <a:t> =&gt; Play Game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56428-4378-3B6F-C057-4CBAAC4EB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6DDB718-8F96-E4E8-2892-E99C4AE56A8F}"/>
              </a:ext>
            </a:extLst>
          </p:cNvPr>
          <p:cNvSpPr/>
          <p:nvPr/>
        </p:nvSpPr>
        <p:spPr>
          <a:xfrm>
            <a:off x="2904067" y="2156904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CalculateFrameScore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1277E19-868D-7872-EF02-A26637BE8098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1913467" y="2694538"/>
            <a:ext cx="9906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5480EB4-7F54-A4A4-974A-52023235768A}"/>
              </a:ext>
            </a:extLst>
          </p:cNvPr>
          <p:cNvSpPr txBox="1"/>
          <p:nvPr/>
        </p:nvSpPr>
        <p:spPr>
          <a:xfrm>
            <a:off x="1836865" y="2325205"/>
            <a:ext cx="91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(Frame)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D05F771-6724-24B0-057D-33EC250B3438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5207000" y="2694538"/>
            <a:ext cx="804333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E5879068-D3F2-F34C-B0E3-550B01BA36BF}"/>
              </a:ext>
            </a:extLst>
          </p:cNvPr>
          <p:cNvSpPr txBox="1"/>
          <p:nvPr/>
        </p:nvSpPr>
        <p:spPr>
          <a:xfrm>
            <a:off x="5185594" y="2297198"/>
            <a:ext cx="8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(score)</a:t>
            </a:r>
          </a:p>
        </p:txBody>
      </p:sp>
      <p:pic>
        <p:nvPicPr>
          <p:cNvPr id="87" name="Graphic 86" descr="Thought bubble outline">
            <a:extLst>
              <a:ext uri="{FF2B5EF4-FFF2-40B4-BE49-F238E27FC236}">
                <a16:creationId xmlns:a16="http://schemas.microsoft.com/office/drawing/2014/main" id="{AE8EAE1A-6AB0-CB48-462C-94FC8BA2D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157" y="888801"/>
            <a:ext cx="2007286" cy="200728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B6824B6-A1ED-1767-894E-5FD9DF2F9ED2}"/>
              </a:ext>
            </a:extLst>
          </p:cNvPr>
          <p:cNvSpPr txBox="1"/>
          <p:nvPr/>
        </p:nvSpPr>
        <p:spPr>
          <a:xfrm>
            <a:off x="1379381" y="1462045"/>
            <a:ext cx="153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Nächste Rolls?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55B913D-3ECA-B11E-5D80-828E42C78D60}"/>
              </a:ext>
            </a:extLst>
          </p:cNvPr>
          <p:cNvSpPr/>
          <p:nvPr/>
        </p:nvSpPr>
        <p:spPr>
          <a:xfrm>
            <a:off x="8246353" y="1478978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IsSpare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IsStrike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922306C-F820-1293-58EC-D7102A4A7597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7255753" y="2016612"/>
            <a:ext cx="9906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1A25E82-7BDC-9ADC-0E2A-FDFB330535E2}"/>
              </a:ext>
            </a:extLst>
          </p:cNvPr>
          <p:cNvSpPr txBox="1"/>
          <p:nvPr/>
        </p:nvSpPr>
        <p:spPr>
          <a:xfrm>
            <a:off x="7179151" y="1647279"/>
            <a:ext cx="91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(Frame)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69F7F0A-9C88-11F6-D124-9CD64DCF5F62}"/>
              </a:ext>
            </a:extLst>
          </p:cNvPr>
          <p:cNvCxnSpPr>
            <a:cxnSpLocks/>
            <a:stCxn id="89" idx="6"/>
          </p:cNvCxnSpPr>
          <p:nvPr/>
        </p:nvCxnSpPr>
        <p:spPr>
          <a:xfrm>
            <a:off x="10549286" y="2016612"/>
            <a:ext cx="804333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4E081D6-4B69-E7FE-DCA5-D048B7AC261D}"/>
              </a:ext>
            </a:extLst>
          </p:cNvPr>
          <p:cNvSpPr txBox="1"/>
          <p:nvPr/>
        </p:nvSpPr>
        <p:spPr>
          <a:xfrm>
            <a:off x="10527880" y="161927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de-DE" dirty="0" err="1">
                <a:solidFill>
                  <a:prstClr val="black"/>
                </a:solidFill>
                <a:latin typeface="Calibri" panose="020F0502020204030204"/>
              </a:rPr>
              <a:t>isXXX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D32638D-5FF0-1E9C-357E-7B789B09E24A}"/>
              </a:ext>
            </a:extLst>
          </p:cNvPr>
          <p:cNvSpPr/>
          <p:nvPr/>
        </p:nvSpPr>
        <p:spPr>
          <a:xfrm>
            <a:off x="1836865" y="3546103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CalculateCumulativeScore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ADB128A-5FB2-201F-116A-203A2AE77FBA}"/>
              </a:ext>
            </a:extLst>
          </p:cNvPr>
          <p:cNvCxnSpPr>
            <a:cxnSpLocks/>
            <a:endCxn id="94" idx="2"/>
          </p:cNvCxnSpPr>
          <p:nvPr/>
        </p:nvCxnSpPr>
        <p:spPr>
          <a:xfrm>
            <a:off x="846265" y="4083737"/>
            <a:ext cx="9906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404FDF5-5733-D9D8-4483-C1BE70EBC63A}"/>
              </a:ext>
            </a:extLst>
          </p:cNvPr>
          <p:cNvSpPr txBox="1"/>
          <p:nvPr/>
        </p:nvSpPr>
        <p:spPr>
          <a:xfrm>
            <a:off x="769663" y="3714404"/>
            <a:ext cx="103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(Frame*)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AA5A287-5F89-BF86-9771-8CE5782E1271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4139798" y="4083737"/>
            <a:ext cx="804333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CD6BB1E-580D-2577-7D24-4BAA850C280F}"/>
              </a:ext>
            </a:extLst>
          </p:cNvPr>
          <p:cNvSpPr txBox="1"/>
          <p:nvPr/>
        </p:nvSpPr>
        <p:spPr>
          <a:xfrm>
            <a:off x="4118392" y="3686397"/>
            <a:ext cx="12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(?? score*)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991777-8345-0CFC-68F4-FC6520D83BBF}"/>
              </a:ext>
            </a:extLst>
          </p:cNvPr>
          <p:cNvSpPr txBox="1"/>
          <p:nvPr/>
        </p:nvSpPr>
        <p:spPr>
          <a:xfrm>
            <a:off x="9694332" y="2938460"/>
            <a:ext cx="17350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Frame</a:t>
            </a:r>
          </a:p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-------------------</a:t>
            </a:r>
          </a:p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roll*</a:t>
            </a:r>
          </a:p>
          <a:p>
            <a:r>
              <a:rPr lang="de-DE" dirty="0" err="1">
                <a:solidFill>
                  <a:prstClr val="black"/>
                </a:solidFill>
                <a:latin typeface="Calibri" panose="020F0502020204030204"/>
              </a:rPr>
              <a:t>frameScore</a:t>
            </a: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de-DE" dirty="0" err="1">
                <a:solidFill>
                  <a:prstClr val="black"/>
                </a:solidFill>
                <a:latin typeface="Calibri" panose="020F0502020204030204"/>
              </a:rPr>
              <a:t>cumulativeScore</a:t>
            </a:r>
            <a:endParaRPr lang="de-DE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4A7160D-80B9-B48B-A597-501DEEDB37FE}"/>
              </a:ext>
            </a:extLst>
          </p:cNvPr>
          <p:cNvGrpSpPr/>
          <p:nvPr/>
        </p:nvGrpSpPr>
        <p:grpSpPr>
          <a:xfrm>
            <a:off x="5722984" y="3502507"/>
            <a:ext cx="2007286" cy="2007286"/>
            <a:chOff x="5722984" y="3502507"/>
            <a:chExt cx="2007286" cy="2007286"/>
          </a:xfrm>
        </p:grpSpPr>
        <p:pic>
          <p:nvPicPr>
            <p:cNvPr id="101" name="Graphic 100" descr="Thought bubble outline">
              <a:extLst>
                <a:ext uri="{FF2B5EF4-FFF2-40B4-BE49-F238E27FC236}">
                  <a16:creationId xmlns:a16="http://schemas.microsoft.com/office/drawing/2014/main" id="{4BD6C09E-C23F-C245-22F8-57A0611A3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2984" y="3502507"/>
              <a:ext cx="2007286" cy="2007286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D1D3377-A748-9403-A1E2-96EA2C67F4FD}"/>
                </a:ext>
              </a:extLst>
            </p:cNvPr>
            <p:cNvSpPr txBox="1"/>
            <p:nvPr/>
          </p:nvSpPr>
          <p:spPr>
            <a:xfrm>
              <a:off x="5958503" y="4129354"/>
              <a:ext cx="1586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prstClr val="black"/>
                  </a:solidFill>
                  <a:latin typeface="Calibri" panose="020F0502020204030204"/>
                </a:rPr>
                <a:t>Letzter Frame?</a:t>
              </a:r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3D938947-4A1A-5E98-FA35-EBCDEE7E23EE}"/>
              </a:ext>
            </a:extLst>
          </p:cNvPr>
          <p:cNvSpPr/>
          <p:nvPr/>
        </p:nvSpPr>
        <p:spPr>
          <a:xfrm>
            <a:off x="1913467" y="4878609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AddRoll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D90AA3C-2D80-D18A-CA7E-7B88B3E988FD}"/>
              </a:ext>
            </a:extLst>
          </p:cNvPr>
          <p:cNvCxnSpPr>
            <a:cxnSpLocks/>
            <a:endCxn id="103" idx="2"/>
          </p:cNvCxnSpPr>
          <p:nvPr/>
        </p:nvCxnSpPr>
        <p:spPr>
          <a:xfrm>
            <a:off x="922867" y="5416243"/>
            <a:ext cx="9906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593C4A3-8661-E969-18C9-FFA3F26007AF}"/>
              </a:ext>
            </a:extLst>
          </p:cNvPr>
          <p:cNvSpPr txBox="1"/>
          <p:nvPr/>
        </p:nvSpPr>
        <p:spPr>
          <a:xfrm>
            <a:off x="281283" y="5046909"/>
            <a:ext cx="156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(Frame*, roll*)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48CE981-44B2-352A-7E5B-C3874D82E1E3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4216400" y="5416243"/>
            <a:ext cx="804333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F6428F3-6C6C-61A6-007A-355461F39F48}"/>
              </a:ext>
            </a:extLst>
          </p:cNvPr>
          <p:cNvSpPr txBox="1"/>
          <p:nvPr/>
        </p:nvSpPr>
        <p:spPr>
          <a:xfrm>
            <a:off x="4194994" y="5018903"/>
            <a:ext cx="103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(Frame*)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356A13-A3EE-26EF-25E6-0496F9E4881A}"/>
              </a:ext>
            </a:extLst>
          </p:cNvPr>
          <p:cNvGrpSpPr/>
          <p:nvPr/>
        </p:nvGrpSpPr>
        <p:grpSpPr>
          <a:xfrm>
            <a:off x="6985000" y="4417258"/>
            <a:ext cx="4304846" cy="1075267"/>
            <a:chOff x="6985000" y="4417258"/>
            <a:chExt cx="4304846" cy="107526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32CFACB-0D6C-8C02-8D35-15833E36E76B}"/>
                </a:ext>
              </a:extLst>
            </p:cNvPr>
            <p:cNvSpPr/>
            <p:nvPr/>
          </p:nvSpPr>
          <p:spPr>
            <a:xfrm>
              <a:off x="7975600" y="4417258"/>
              <a:ext cx="2302933" cy="1075267"/>
            </a:xfrm>
            <a:prstGeom prst="ellips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CreateFrames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5635B4B-1006-E8FF-AD06-B6B5FAF53122}"/>
                </a:ext>
              </a:extLst>
            </p:cNvPr>
            <p:cNvCxnSpPr>
              <a:cxnSpLocks/>
              <a:endCxn id="109" idx="2"/>
            </p:cNvCxnSpPr>
            <p:nvPr/>
          </p:nvCxnSpPr>
          <p:spPr>
            <a:xfrm>
              <a:off x="6985000" y="4954892"/>
              <a:ext cx="9906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3D8E5BF-9828-90B9-A2E1-D530115A48B6}"/>
                </a:ext>
              </a:extLst>
            </p:cNvPr>
            <p:cNvSpPr txBox="1"/>
            <p:nvPr/>
          </p:nvSpPr>
          <p:spPr>
            <a:xfrm>
              <a:off x="7279284" y="458555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()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0C9DBA0-7DB9-7719-C730-8C19D3F422E8}"/>
                </a:ext>
              </a:extLst>
            </p:cNvPr>
            <p:cNvCxnSpPr>
              <a:cxnSpLocks/>
              <a:stCxn id="109" idx="6"/>
            </p:cNvCxnSpPr>
            <p:nvPr/>
          </p:nvCxnSpPr>
          <p:spPr>
            <a:xfrm>
              <a:off x="10278533" y="4954892"/>
              <a:ext cx="804333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A753957-E100-182D-0E5E-149123970434}"/>
                </a:ext>
              </a:extLst>
            </p:cNvPr>
            <p:cNvSpPr txBox="1"/>
            <p:nvPr/>
          </p:nvSpPr>
          <p:spPr>
            <a:xfrm>
              <a:off x="10257127" y="4557552"/>
              <a:ext cx="1032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(Frame*)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F47DAAD-C858-EDC4-4502-FA81CDE7F0FD}"/>
              </a:ext>
            </a:extLst>
          </p:cNvPr>
          <p:cNvGrpSpPr/>
          <p:nvPr/>
        </p:nvGrpSpPr>
        <p:grpSpPr>
          <a:xfrm>
            <a:off x="5276327" y="5663669"/>
            <a:ext cx="4174468" cy="1075267"/>
            <a:chOff x="6654683" y="5492526"/>
            <a:chExt cx="4174468" cy="107526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E068761-76E3-A9CD-FD38-CD6C12835773}"/>
                </a:ext>
              </a:extLst>
            </p:cNvPr>
            <p:cNvSpPr/>
            <p:nvPr/>
          </p:nvSpPr>
          <p:spPr>
            <a:xfrm>
              <a:off x="7721885" y="5492526"/>
              <a:ext cx="2302933" cy="1075267"/>
            </a:xfrm>
            <a:prstGeom prst="ellips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Display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F786805-A6A7-12EB-562D-771B8145A03F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>
              <a:off x="6731285" y="6030160"/>
              <a:ext cx="9906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CC53E01-CAB9-2577-8064-8C45435D6753}"/>
                </a:ext>
              </a:extLst>
            </p:cNvPr>
            <p:cNvSpPr txBox="1"/>
            <p:nvPr/>
          </p:nvSpPr>
          <p:spPr>
            <a:xfrm>
              <a:off x="6654683" y="5660827"/>
              <a:ext cx="1032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(Frame*)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1368FE6C-BB66-30DB-2736-038E9728E053}"/>
                </a:ext>
              </a:extLst>
            </p:cNvPr>
            <p:cNvCxnSpPr>
              <a:cxnSpLocks/>
              <a:stCxn id="115" idx="6"/>
            </p:cNvCxnSpPr>
            <p:nvPr/>
          </p:nvCxnSpPr>
          <p:spPr>
            <a:xfrm>
              <a:off x="10024818" y="6030160"/>
              <a:ext cx="804333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4C0B357-FBF0-DBE8-9AAD-32B4A7D0BFFA}"/>
                </a:ext>
              </a:extLst>
            </p:cNvPr>
            <p:cNvSpPr txBox="1"/>
            <p:nvPr/>
          </p:nvSpPr>
          <p:spPr>
            <a:xfrm>
              <a:off x="10003412" y="563282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()</a:t>
              </a:r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19A531EE-F7F0-4AB7-F15E-AE3B87F84A51}"/>
                </a:ext>
              </a:extLst>
            </p:cNvPr>
            <p:cNvSpPr/>
            <p:nvPr/>
          </p:nvSpPr>
          <p:spPr>
            <a:xfrm>
              <a:off x="9546164" y="6243140"/>
              <a:ext cx="296335" cy="270072"/>
            </a:xfrm>
            <a:prstGeom prst="triangl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9057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4" grpId="0"/>
      <p:bldP spid="86" grpId="0"/>
      <p:bldP spid="88" grpId="0"/>
      <p:bldP spid="89" grpId="0" animBg="1"/>
      <p:bldP spid="91" grpId="0"/>
      <p:bldP spid="93" grpId="0"/>
      <p:bldP spid="94" grpId="0" animBg="1"/>
      <p:bldP spid="96" grpId="0"/>
      <p:bldP spid="98" grpId="0"/>
      <p:bldP spid="99" grpId="0"/>
      <p:bldP spid="103" grpId="0" animBg="1"/>
      <p:bldP spid="105" grpId="0"/>
      <p:bldP spid="1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D80E-2A82-0443-0918-CD024D4F6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Interaction „</a:t>
            </a:r>
            <a:r>
              <a:rPr lang="de-DE" dirty="0" err="1"/>
              <a:t>PlayGame</a:t>
            </a:r>
            <a:r>
              <a:rPr lang="de-DE" dirty="0"/>
              <a:t>“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DAF0E-6FA1-1EA9-0B70-980E4827A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619BD6C-0F98-5CCA-307A-77D60B3E7A33}"/>
              </a:ext>
            </a:extLst>
          </p:cNvPr>
          <p:cNvSpPr/>
          <p:nvPr/>
        </p:nvSpPr>
        <p:spPr>
          <a:xfrm>
            <a:off x="4174067" y="1327176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PlayGame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E90A33-DA64-7604-AD2B-A766A0FA25ED}"/>
              </a:ext>
            </a:extLst>
          </p:cNvPr>
          <p:cNvGrpSpPr/>
          <p:nvPr/>
        </p:nvGrpSpPr>
        <p:grpSpPr>
          <a:xfrm>
            <a:off x="2192867" y="1495478"/>
            <a:ext cx="1981200" cy="369332"/>
            <a:chOff x="2192867" y="1495478"/>
            <a:chExt cx="1981200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D6AFD9-22EF-EC19-EBCA-E2BE563E72E1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2192867" y="1864810"/>
              <a:ext cx="19812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FEB308-A4C7-CCF6-C8B1-235078E51668}"/>
                </a:ext>
              </a:extLst>
            </p:cNvPr>
            <p:cNvSpPr txBox="1"/>
            <p:nvPr/>
          </p:nvSpPr>
          <p:spPr>
            <a:xfrm>
              <a:off x="2785132" y="1495478"/>
              <a:ext cx="827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de-DE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args</a:t>
              </a: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*)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CB196-ACE4-E01E-055E-5BB0399DAF88}"/>
              </a:ext>
            </a:extLst>
          </p:cNvPr>
          <p:cNvGrpSpPr/>
          <p:nvPr/>
        </p:nvGrpSpPr>
        <p:grpSpPr>
          <a:xfrm>
            <a:off x="6477000" y="1419251"/>
            <a:ext cx="1981200" cy="445559"/>
            <a:chOff x="6477000" y="1419251"/>
            <a:chExt cx="1981200" cy="44555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7302B0E-9D2B-2279-8EF7-F43350EFF29B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6477000" y="1827768"/>
              <a:ext cx="1981200" cy="3704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483389-2B8B-4EB0-64B5-CD15E2AD1C68}"/>
                </a:ext>
              </a:extLst>
            </p:cNvPr>
            <p:cNvSpPr txBox="1"/>
            <p:nvPr/>
          </p:nvSpPr>
          <p:spPr>
            <a:xfrm>
              <a:off x="6906601" y="1419251"/>
              <a:ext cx="1032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008270-CB36-9D4C-2BA3-422FB6F2E7E9}"/>
              </a:ext>
            </a:extLst>
          </p:cNvPr>
          <p:cNvGrpSpPr/>
          <p:nvPr/>
        </p:nvGrpSpPr>
        <p:grpSpPr>
          <a:xfrm>
            <a:off x="927100" y="2402443"/>
            <a:ext cx="8796865" cy="2263129"/>
            <a:chOff x="927100" y="2402443"/>
            <a:chExt cx="8796865" cy="226312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37BEC06-973E-BC59-5F87-D0EDC7E36898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5325534" y="2402443"/>
              <a:ext cx="0" cy="628624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CC5730B-D14B-377E-EDCB-FFF924F0C269}"/>
                </a:ext>
              </a:extLst>
            </p:cNvPr>
            <p:cNvSpPr/>
            <p:nvPr/>
          </p:nvSpPr>
          <p:spPr>
            <a:xfrm>
              <a:off x="927100" y="3031067"/>
              <a:ext cx="8796865" cy="1634505"/>
            </a:xfrm>
            <a:prstGeom prst="arc">
              <a:avLst>
                <a:gd name="adj1" fmla="val 10964473"/>
                <a:gd name="adj2" fmla="val 21392317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B2C86210-F964-725D-7B0C-147CB5236A97}"/>
              </a:ext>
            </a:extLst>
          </p:cNvPr>
          <p:cNvSpPr/>
          <p:nvPr/>
        </p:nvSpPr>
        <p:spPr>
          <a:xfrm>
            <a:off x="1488501" y="3914855"/>
            <a:ext cx="2499299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ParseRolls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2C3285-4F24-9FEC-5A39-59111A39EEC2}"/>
              </a:ext>
            </a:extLst>
          </p:cNvPr>
          <p:cNvGrpSpPr/>
          <p:nvPr/>
        </p:nvGrpSpPr>
        <p:grpSpPr>
          <a:xfrm>
            <a:off x="898435" y="3205189"/>
            <a:ext cx="1032498" cy="1247300"/>
            <a:chOff x="898435" y="3205189"/>
            <a:chExt cx="1032498" cy="124730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2C2892-5D2A-B1AE-A38F-8F4050C6630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898435" y="3205189"/>
              <a:ext cx="590066" cy="124730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CD3FD7-B110-2023-4248-7A7738DB6477}"/>
                </a:ext>
              </a:extLst>
            </p:cNvPr>
            <p:cNvSpPr txBox="1"/>
            <p:nvPr/>
          </p:nvSpPr>
          <p:spPr>
            <a:xfrm>
              <a:off x="1103399" y="3545523"/>
              <a:ext cx="827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de-DE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args</a:t>
              </a: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*)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CC8438-8B59-5F89-2390-503FF54D421D}"/>
              </a:ext>
            </a:extLst>
          </p:cNvPr>
          <p:cNvGrpSpPr/>
          <p:nvPr/>
        </p:nvGrpSpPr>
        <p:grpSpPr>
          <a:xfrm>
            <a:off x="3902517" y="4129322"/>
            <a:ext cx="1104499" cy="646331"/>
            <a:chOff x="3902517" y="4129322"/>
            <a:chExt cx="1104499" cy="64633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23E6EBB-5CE5-2199-FCD0-D56D4EDD8AB9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3987800" y="4452489"/>
              <a:ext cx="897467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2E547B-810D-9B9C-8558-166E062EE1D1}"/>
                </a:ext>
              </a:extLst>
            </p:cNvPr>
            <p:cNvSpPr txBox="1"/>
            <p:nvPr/>
          </p:nvSpPr>
          <p:spPr>
            <a:xfrm>
              <a:off x="3902517" y="4129322"/>
              <a:ext cx="1104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(roll*)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()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F34A0C3B-A8B6-9934-2386-61C1124F0957}"/>
              </a:ext>
            </a:extLst>
          </p:cNvPr>
          <p:cNvSpPr/>
          <p:nvPr/>
        </p:nvSpPr>
        <p:spPr>
          <a:xfrm>
            <a:off x="4882053" y="3963244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CreateFrames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134B59-5630-3CD0-0025-DE920F7FA19E}"/>
              </a:ext>
            </a:extLst>
          </p:cNvPr>
          <p:cNvGrpSpPr/>
          <p:nvPr/>
        </p:nvGrpSpPr>
        <p:grpSpPr>
          <a:xfrm>
            <a:off x="7184986" y="4177711"/>
            <a:ext cx="2055729" cy="646331"/>
            <a:chOff x="7184986" y="4177711"/>
            <a:chExt cx="2055729" cy="64633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06A34E2-15A3-9EA3-58F3-865446DA0696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7184986" y="4500878"/>
              <a:ext cx="1712829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268B82-8AEE-EA74-8E29-841E62BD3B18}"/>
                </a:ext>
              </a:extLst>
            </p:cNvPr>
            <p:cNvSpPr txBox="1"/>
            <p:nvPr/>
          </p:nvSpPr>
          <p:spPr>
            <a:xfrm>
              <a:off x="7296069" y="4177711"/>
              <a:ext cx="19446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(Frame*, roll*)</a:t>
              </a: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5117BD0C-0429-6208-0364-81BD74BC0F03}"/>
              </a:ext>
            </a:extLst>
          </p:cNvPr>
          <p:cNvSpPr/>
          <p:nvPr/>
        </p:nvSpPr>
        <p:spPr>
          <a:xfrm>
            <a:off x="8897815" y="3963244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AddRolls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F173B0-6C47-1D26-9B1D-4DF8A9439902}"/>
              </a:ext>
            </a:extLst>
          </p:cNvPr>
          <p:cNvGrpSpPr/>
          <p:nvPr/>
        </p:nvGrpSpPr>
        <p:grpSpPr>
          <a:xfrm>
            <a:off x="9794958" y="3118838"/>
            <a:ext cx="1349385" cy="853367"/>
            <a:chOff x="9794958" y="3118838"/>
            <a:chExt cx="1349385" cy="85336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67E624C-7A84-1712-6AD4-71EB315AF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958" y="3118838"/>
              <a:ext cx="1157962" cy="85336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D2A989-3CD7-B57E-1A52-AC35998CF216}"/>
                </a:ext>
              </a:extLst>
            </p:cNvPr>
            <p:cNvSpPr txBox="1"/>
            <p:nvPr/>
          </p:nvSpPr>
          <p:spPr>
            <a:xfrm>
              <a:off x="10111624" y="3268524"/>
              <a:ext cx="10327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11074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46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D80E-2A82-0443-0918-CD024D4F6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Interaction „</a:t>
            </a:r>
            <a:r>
              <a:rPr lang="de-DE" dirty="0" err="1"/>
              <a:t>PlayGame</a:t>
            </a:r>
            <a:r>
              <a:rPr lang="de-DE" dirty="0"/>
              <a:t>“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DAF0E-6FA1-1EA9-0B70-980E4827A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619BD6C-0F98-5CCA-307A-77D60B3E7A33}"/>
              </a:ext>
            </a:extLst>
          </p:cNvPr>
          <p:cNvSpPr/>
          <p:nvPr/>
        </p:nvSpPr>
        <p:spPr>
          <a:xfrm>
            <a:off x="4174067" y="1327176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Interactors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PlayGame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E90A33-DA64-7604-AD2B-A766A0FA25ED}"/>
              </a:ext>
            </a:extLst>
          </p:cNvPr>
          <p:cNvGrpSpPr/>
          <p:nvPr/>
        </p:nvGrpSpPr>
        <p:grpSpPr>
          <a:xfrm>
            <a:off x="2192867" y="1495478"/>
            <a:ext cx="1981200" cy="369332"/>
            <a:chOff x="2192867" y="1495478"/>
            <a:chExt cx="1981200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D6AFD9-22EF-EC19-EBCA-E2BE563E72E1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2192867" y="1864810"/>
              <a:ext cx="19812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FEB308-A4C7-CCF6-C8B1-235078E51668}"/>
                </a:ext>
              </a:extLst>
            </p:cNvPr>
            <p:cNvSpPr txBox="1"/>
            <p:nvPr/>
          </p:nvSpPr>
          <p:spPr>
            <a:xfrm>
              <a:off x="2785132" y="1495478"/>
              <a:ext cx="827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de-DE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args</a:t>
              </a: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*)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CB196-ACE4-E01E-055E-5BB0399DAF88}"/>
              </a:ext>
            </a:extLst>
          </p:cNvPr>
          <p:cNvGrpSpPr/>
          <p:nvPr/>
        </p:nvGrpSpPr>
        <p:grpSpPr>
          <a:xfrm>
            <a:off x="6477000" y="1419251"/>
            <a:ext cx="1981200" cy="445559"/>
            <a:chOff x="6477000" y="1419251"/>
            <a:chExt cx="1981200" cy="44555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7302B0E-9D2B-2279-8EF7-F43350EFF29B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6477000" y="1827768"/>
              <a:ext cx="1981200" cy="3704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483389-2B8B-4EB0-64B5-CD15E2AD1C68}"/>
                </a:ext>
              </a:extLst>
            </p:cNvPr>
            <p:cNvSpPr txBox="1"/>
            <p:nvPr/>
          </p:nvSpPr>
          <p:spPr>
            <a:xfrm>
              <a:off x="6906601" y="1419251"/>
              <a:ext cx="1032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008270-CB36-9D4C-2BA3-422FB6F2E7E9}"/>
              </a:ext>
            </a:extLst>
          </p:cNvPr>
          <p:cNvGrpSpPr/>
          <p:nvPr/>
        </p:nvGrpSpPr>
        <p:grpSpPr>
          <a:xfrm>
            <a:off x="927100" y="2402443"/>
            <a:ext cx="8796865" cy="2263129"/>
            <a:chOff x="927100" y="2402443"/>
            <a:chExt cx="8796865" cy="226312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37BEC06-973E-BC59-5F87-D0EDC7E36898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5325534" y="2402443"/>
              <a:ext cx="0" cy="628624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CC5730B-D14B-377E-EDCB-FFF924F0C269}"/>
                </a:ext>
              </a:extLst>
            </p:cNvPr>
            <p:cNvSpPr/>
            <p:nvPr/>
          </p:nvSpPr>
          <p:spPr>
            <a:xfrm>
              <a:off x="927100" y="3031067"/>
              <a:ext cx="8796865" cy="1634505"/>
            </a:xfrm>
            <a:prstGeom prst="arc">
              <a:avLst>
                <a:gd name="adj1" fmla="val 10964473"/>
                <a:gd name="adj2" fmla="val 21392317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B2C86210-F964-725D-7B0C-147CB5236A97}"/>
              </a:ext>
            </a:extLst>
          </p:cNvPr>
          <p:cNvSpPr/>
          <p:nvPr/>
        </p:nvSpPr>
        <p:spPr>
          <a:xfrm>
            <a:off x="1488501" y="3914855"/>
            <a:ext cx="2499299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ArgumentParser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ParseRolls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2C3285-4F24-9FEC-5A39-59111A39EEC2}"/>
              </a:ext>
            </a:extLst>
          </p:cNvPr>
          <p:cNvGrpSpPr/>
          <p:nvPr/>
        </p:nvGrpSpPr>
        <p:grpSpPr>
          <a:xfrm>
            <a:off x="898435" y="3205189"/>
            <a:ext cx="1032498" cy="1247300"/>
            <a:chOff x="898435" y="3205189"/>
            <a:chExt cx="1032498" cy="124730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2C2892-5D2A-B1AE-A38F-8F4050C66303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898435" y="3205189"/>
              <a:ext cx="590066" cy="124730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CD3FD7-B110-2023-4248-7A7738DB6477}"/>
                </a:ext>
              </a:extLst>
            </p:cNvPr>
            <p:cNvSpPr txBox="1"/>
            <p:nvPr/>
          </p:nvSpPr>
          <p:spPr>
            <a:xfrm>
              <a:off x="1103399" y="3545523"/>
              <a:ext cx="827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de-DE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args</a:t>
              </a: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*)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CC8438-8B59-5F89-2390-503FF54D421D}"/>
              </a:ext>
            </a:extLst>
          </p:cNvPr>
          <p:cNvGrpSpPr/>
          <p:nvPr/>
        </p:nvGrpSpPr>
        <p:grpSpPr>
          <a:xfrm>
            <a:off x="3902517" y="4129322"/>
            <a:ext cx="1104499" cy="646331"/>
            <a:chOff x="3902517" y="4129322"/>
            <a:chExt cx="1104499" cy="64633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23E6EBB-5CE5-2199-FCD0-D56D4EDD8AB9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3987800" y="4452489"/>
              <a:ext cx="897467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2E547B-810D-9B9C-8558-166E062EE1D1}"/>
                </a:ext>
              </a:extLst>
            </p:cNvPr>
            <p:cNvSpPr txBox="1"/>
            <p:nvPr/>
          </p:nvSpPr>
          <p:spPr>
            <a:xfrm>
              <a:off x="3902517" y="4129322"/>
              <a:ext cx="1104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(roll*)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()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F34A0C3B-A8B6-9934-2386-61C1124F0957}"/>
              </a:ext>
            </a:extLst>
          </p:cNvPr>
          <p:cNvSpPr/>
          <p:nvPr/>
        </p:nvSpPr>
        <p:spPr>
          <a:xfrm>
            <a:off x="4882053" y="3963244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GameInitializer</a:t>
            </a:r>
            <a:br>
              <a:rPr lang="de-DE" kern="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de-DE" kern="0" dirty="0">
                <a:solidFill>
                  <a:prstClr val="black"/>
                </a:solidFill>
                <a:latin typeface="Calibri" panose="020F0502020204030204"/>
              </a:rPr>
              <a:t>.</a:t>
            </a:r>
            <a:r>
              <a:rPr lang="de-DE" kern="0" dirty="0" err="1">
                <a:solidFill>
                  <a:prstClr val="black"/>
                </a:solidFill>
                <a:latin typeface="Calibri" panose="020F0502020204030204"/>
              </a:rPr>
              <a:t>CreateFrames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134B59-5630-3CD0-0025-DE920F7FA19E}"/>
              </a:ext>
            </a:extLst>
          </p:cNvPr>
          <p:cNvGrpSpPr/>
          <p:nvPr/>
        </p:nvGrpSpPr>
        <p:grpSpPr>
          <a:xfrm>
            <a:off x="7184986" y="4177711"/>
            <a:ext cx="2055729" cy="646331"/>
            <a:chOff x="7184986" y="4177711"/>
            <a:chExt cx="2055729" cy="64633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06A34E2-15A3-9EA3-58F3-865446DA0696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7184986" y="4500878"/>
              <a:ext cx="1712829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268B82-8AEE-EA74-8E29-841E62BD3B18}"/>
                </a:ext>
              </a:extLst>
            </p:cNvPr>
            <p:cNvSpPr txBox="1"/>
            <p:nvPr/>
          </p:nvSpPr>
          <p:spPr>
            <a:xfrm>
              <a:off x="7296069" y="4177711"/>
              <a:ext cx="19446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(Frame*, roll*)</a:t>
              </a: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5117BD0C-0429-6208-0364-81BD74BC0F03}"/>
              </a:ext>
            </a:extLst>
          </p:cNvPr>
          <p:cNvSpPr/>
          <p:nvPr/>
        </p:nvSpPr>
        <p:spPr>
          <a:xfrm>
            <a:off x="8897815" y="3963244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Game</a:t>
            </a:r>
            <a:b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AddRolls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F173B0-6C47-1D26-9B1D-4DF8A9439902}"/>
              </a:ext>
            </a:extLst>
          </p:cNvPr>
          <p:cNvGrpSpPr/>
          <p:nvPr/>
        </p:nvGrpSpPr>
        <p:grpSpPr>
          <a:xfrm>
            <a:off x="9794958" y="3118838"/>
            <a:ext cx="1349385" cy="853367"/>
            <a:chOff x="9794958" y="3118838"/>
            <a:chExt cx="1349385" cy="85336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67E624C-7A84-1712-6AD4-71EB315AF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958" y="3118838"/>
              <a:ext cx="1157962" cy="85336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D2A989-3CD7-B57E-1A52-AC35998CF216}"/>
                </a:ext>
              </a:extLst>
            </p:cNvPr>
            <p:cNvSpPr txBox="1"/>
            <p:nvPr/>
          </p:nvSpPr>
          <p:spPr>
            <a:xfrm>
              <a:off x="10111624" y="3268524"/>
              <a:ext cx="10327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81415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611E-2C03-3744-1920-EE74B344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Zoom </a:t>
            </a:r>
            <a:r>
              <a:rPr lang="de-DE" dirty="0" err="1"/>
              <a:t>into</a:t>
            </a:r>
            <a:r>
              <a:rPr lang="de-DE" dirty="0"/>
              <a:t> „</a:t>
            </a:r>
            <a:r>
              <a:rPr lang="de-DE" dirty="0" err="1"/>
              <a:t>AddRolls</a:t>
            </a:r>
            <a:r>
              <a:rPr lang="de-DE" dirty="0"/>
              <a:t>“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EBA9B-B31A-4123-F3F1-8670CAB49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207D3F-A670-B3FB-44E1-722DAC836148}"/>
              </a:ext>
            </a:extLst>
          </p:cNvPr>
          <p:cNvSpPr/>
          <p:nvPr/>
        </p:nvSpPr>
        <p:spPr>
          <a:xfrm>
            <a:off x="4174067" y="1327176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Game.AddRolls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E8E88F-912F-B9E8-5EF8-4ECB5675A6D4}"/>
              </a:ext>
            </a:extLst>
          </p:cNvPr>
          <p:cNvGrpSpPr/>
          <p:nvPr/>
        </p:nvGrpSpPr>
        <p:grpSpPr>
          <a:xfrm>
            <a:off x="2192867" y="1506022"/>
            <a:ext cx="1981200" cy="369332"/>
            <a:chOff x="2192867" y="1506022"/>
            <a:chExt cx="1981200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5F7A192-84DB-760B-0E19-1DF1A4C16C53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2192867" y="1864810"/>
              <a:ext cx="1981200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B6A3AE-7313-6A13-5D2E-9AD7A76F6DB2}"/>
                </a:ext>
              </a:extLst>
            </p:cNvPr>
            <p:cNvSpPr txBox="1"/>
            <p:nvPr/>
          </p:nvSpPr>
          <p:spPr>
            <a:xfrm>
              <a:off x="2357183" y="1506022"/>
              <a:ext cx="1562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(Frame*, roll*)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88AA74-28C9-B919-E3DB-E1257F217317}"/>
              </a:ext>
            </a:extLst>
          </p:cNvPr>
          <p:cNvGrpSpPr/>
          <p:nvPr/>
        </p:nvGrpSpPr>
        <p:grpSpPr>
          <a:xfrm>
            <a:off x="6477000" y="1419251"/>
            <a:ext cx="1981200" cy="445559"/>
            <a:chOff x="6477000" y="1419251"/>
            <a:chExt cx="1981200" cy="44555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F0DCC0-3D99-9001-E070-D796E42BA483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6477000" y="1827768"/>
              <a:ext cx="1981200" cy="3704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A38FDD-09C8-B6D2-1FFE-5C803990639B}"/>
                </a:ext>
              </a:extLst>
            </p:cNvPr>
            <p:cNvSpPr txBox="1"/>
            <p:nvPr/>
          </p:nvSpPr>
          <p:spPr>
            <a:xfrm>
              <a:off x="6906601" y="1419251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B4F7D3-8072-657B-FA8C-DEAED6DBD252}"/>
              </a:ext>
            </a:extLst>
          </p:cNvPr>
          <p:cNvGrpSpPr/>
          <p:nvPr/>
        </p:nvGrpSpPr>
        <p:grpSpPr>
          <a:xfrm>
            <a:off x="927100" y="2402443"/>
            <a:ext cx="8796865" cy="2263129"/>
            <a:chOff x="927100" y="2402443"/>
            <a:chExt cx="8796865" cy="226312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FF3F3C7-8251-E51A-372B-468A51EE7730}"/>
                </a:ext>
              </a:extLst>
            </p:cNvPr>
            <p:cNvCxnSpPr>
              <a:cxnSpLocks/>
            </p:cNvCxnSpPr>
            <p:nvPr/>
          </p:nvCxnSpPr>
          <p:spPr>
            <a:xfrm>
              <a:off x="5325534" y="2402443"/>
              <a:ext cx="0" cy="628624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BD895CF-763C-2EAB-80BE-53FBFB6D54E5}"/>
                </a:ext>
              </a:extLst>
            </p:cNvPr>
            <p:cNvSpPr/>
            <p:nvPr/>
          </p:nvSpPr>
          <p:spPr>
            <a:xfrm>
              <a:off x="927100" y="3031067"/>
              <a:ext cx="8796865" cy="1634505"/>
            </a:xfrm>
            <a:prstGeom prst="arc">
              <a:avLst>
                <a:gd name="adj1" fmla="val 10964473"/>
                <a:gd name="adj2" fmla="val 21392317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11247739-108B-9A3B-A108-04F19E5EDCE1}"/>
              </a:ext>
            </a:extLst>
          </p:cNvPr>
          <p:cNvSpPr/>
          <p:nvPr/>
        </p:nvSpPr>
        <p:spPr>
          <a:xfrm>
            <a:off x="1389185" y="3914855"/>
            <a:ext cx="2598615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Game.FindFrameForRoll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DAB516-5A45-F7F2-AE75-E7FE07B65367}"/>
              </a:ext>
            </a:extLst>
          </p:cNvPr>
          <p:cNvGrpSpPr/>
          <p:nvPr/>
        </p:nvGrpSpPr>
        <p:grpSpPr>
          <a:xfrm>
            <a:off x="898435" y="3205189"/>
            <a:ext cx="2023584" cy="1247300"/>
            <a:chOff x="898435" y="3205189"/>
            <a:chExt cx="2023584" cy="124730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CF6CACA-54C1-3DB2-EAEE-FE1C2593E7C2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898435" y="3205189"/>
              <a:ext cx="490750" cy="124730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FD2333-6D3F-E8C2-F9A7-0598DDA01B22}"/>
                </a:ext>
              </a:extLst>
            </p:cNvPr>
            <p:cNvSpPr txBox="1"/>
            <p:nvPr/>
          </p:nvSpPr>
          <p:spPr>
            <a:xfrm>
              <a:off x="1103398" y="3545523"/>
              <a:ext cx="1818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(Frame*, roll)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6B1CCEE-CD26-6DB9-97F2-200AC1975BFC}"/>
              </a:ext>
            </a:extLst>
          </p:cNvPr>
          <p:cNvGrpSpPr/>
          <p:nvPr/>
        </p:nvGrpSpPr>
        <p:grpSpPr>
          <a:xfrm>
            <a:off x="3902517" y="4129322"/>
            <a:ext cx="1104499" cy="369332"/>
            <a:chOff x="3902517" y="4129322"/>
            <a:chExt cx="1104499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93D6D9C-7C2E-800D-FE4B-490B276FA7BF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3987800" y="4452489"/>
              <a:ext cx="897467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D1C8B2-0803-0E24-21ED-546BEAC3EDA5}"/>
                </a:ext>
              </a:extLst>
            </p:cNvPr>
            <p:cNvSpPr txBox="1"/>
            <p:nvPr/>
          </p:nvSpPr>
          <p:spPr>
            <a:xfrm>
              <a:off x="3902517" y="4129322"/>
              <a:ext cx="1104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(Frame)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8AB7A6B7-3B4C-87CA-942D-2EBBE81503B4}"/>
              </a:ext>
            </a:extLst>
          </p:cNvPr>
          <p:cNvSpPr/>
          <p:nvPr/>
        </p:nvSpPr>
        <p:spPr>
          <a:xfrm>
            <a:off x="4882053" y="3963244"/>
            <a:ext cx="2302933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FrameExtensions.AddRoll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ECE08A-1172-DE43-3B62-E63E8E684241}"/>
              </a:ext>
            </a:extLst>
          </p:cNvPr>
          <p:cNvGrpSpPr/>
          <p:nvPr/>
        </p:nvGrpSpPr>
        <p:grpSpPr>
          <a:xfrm>
            <a:off x="7184986" y="4177711"/>
            <a:ext cx="2055729" cy="646331"/>
            <a:chOff x="7184986" y="4177711"/>
            <a:chExt cx="2055729" cy="64633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E36F973-DD97-0343-BA18-067D34347776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7184986" y="4500878"/>
              <a:ext cx="1712829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566BAA-CB4D-575D-348B-B2DD8F584D76}"/>
                </a:ext>
              </a:extLst>
            </p:cNvPr>
            <p:cNvSpPr txBox="1"/>
            <p:nvPr/>
          </p:nvSpPr>
          <p:spPr>
            <a:xfrm>
              <a:off x="7296069" y="4177711"/>
              <a:ext cx="19446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(Frame*)</a:t>
              </a: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C63EFDF7-D1CA-6234-9094-B97838148695}"/>
              </a:ext>
            </a:extLst>
          </p:cNvPr>
          <p:cNvSpPr/>
          <p:nvPr/>
        </p:nvSpPr>
        <p:spPr>
          <a:xfrm>
            <a:off x="8897815" y="3963244"/>
            <a:ext cx="2395750" cy="1075267"/>
          </a:xfrm>
          <a:prstGeom prst="ellips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ScoreCalculator.CalculateScores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A17AAD8-FD75-D8A8-D366-708A79FD1424}"/>
              </a:ext>
            </a:extLst>
          </p:cNvPr>
          <p:cNvGrpSpPr/>
          <p:nvPr/>
        </p:nvGrpSpPr>
        <p:grpSpPr>
          <a:xfrm>
            <a:off x="9794958" y="3118838"/>
            <a:ext cx="1157962" cy="853367"/>
            <a:chOff x="9794958" y="3118838"/>
            <a:chExt cx="1157962" cy="85336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99DE681-88BA-10B5-505A-A79CCC1D3A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958" y="3118838"/>
              <a:ext cx="1157962" cy="85336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EF4A29-1743-2DFC-D89E-70809CEAFF0A}"/>
                </a:ext>
              </a:extLst>
            </p:cNvPr>
            <p:cNvSpPr txBox="1"/>
            <p:nvPr/>
          </p:nvSpPr>
          <p:spPr>
            <a:xfrm>
              <a:off x="10111624" y="326852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8778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46" grpId="0" animBg="1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4CE1-9135-2E19-E316-34BFF573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so weiter…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07FAA-DEE6-7A27-8F5F-B03A69C23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D2446-686C-E01C-85E9-11B260F7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1183484"/>
            <a:ext cx="3926945" cy="2681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43557-189B-B5C0-8451-57858AE26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598" y="944437"/>
            <a:ext cx="3352825" cy="2471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31897-AEAF-6462-2307-BB227FB20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638" y="4068350"/>
            <a:ext cx="2681307" cy="2338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2E4731-C510-29AB-465D-F14243610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750" y="3416193"/>
            <a:ext cx="4173902" cy="32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99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A0852-492D-B4C5-1E6F-E41DEED8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8CE0E-FB4A-9557-DA51-912EA567C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11" name="Graphic 10" descr="Programmer female with solid fill">
            <a:extLst>
              <a:ext uri="{FF2B5EF4-FFF2-40B4-BE49-F238E27FC236}">
                <a16:creationId xmlns:a16="http://schemas.microsoft.com/office/drawing/2014/main" id="{9CD318BA-FD1E-0216-10C7-8ED017CB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4488" y="1844675"/>
            <a:ext cx="4449763" cy="4449763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DD7DF15F-2BC8-1D55-861D-5C0F715DD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6163" y="1844675"/>
            <a:ext cx="4449763" cy="44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73658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ABD4-DF93-ADB0-2082-A557FA4B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E6543-0262-A33A-5212-0B01C3C26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C9FB6-F7C4-EC29-E712-0011DEB60536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de-DE" dirty="0"/>
              <a:t>Kann auf Anhieb funktionieren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r>
              <a:rPr lang="de-DE" dirty="0"/>
              <a:t>Projektionsfläche (hilfreich zur Kommunikation)</a:t>
            </a:r>
          </a:p>
          <a:p>
            <a:r>
              <a:rPr lang="de-DE" dirty="0"/>
              <a:t>Abstraktionsebenen</a:t>
            </a:r>
          </a:p>
          <a:p>
            <a:r>
              <a:rPr lang="de-DE" dirty="0"/>
              <a:t>Integration / Operation / Daten getrennt</a:t>
            </a:r>
          </a:p>
          <a:p>
            <a:r>
              <a:rPr lang="de-DE" dirty="0"/>
              <a:t>Clean Code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  <a:p>
            <a:r>
              <a:rPr lang="de-DE" dirty="0"/>
              <a:t>Teamarbeit / </a:t>
            </a:r>
            <a:r>
              <a:rPr lang="de-DE" dirty="0" err="1"/>
              <a:t>Entwicklungsparallelisierung</a:t>
            </a:r>
            <a:endParaRPr lang="de-DE" dirty="0"/>
          </a:p>
          <a:p>
            <a:r>
              <a:rPr lang="de-DE" dirty="0"/>
              <a:t>Test-First wird ermöglicht</a:t>
            </a:r>
          </a:p>
          <a:p>
            <a:r>
              <a:rPr lang="de-DE" dirty="0"/>
              <a:t>Braucht Übung, lohnt sich aber</a:t>
            </a:r>
          </a:p>
        </p:txBody>
      </p:sp>
    </p:spTree>
    <p:extLst>
      <p:ext uri="{BB962C8B-B14F-4D97-AF65-F5344CB8AC3E}">
        <p14:creationId xmlns:p14="http://schemas.microsoft.com/office/powerpoint/2010/main" val="3407087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765A-66F3-2743-E277-BEA5F33D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9991A-A33C-5BB0-51A0-B717E7A40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C5C2A-5F13-C6F9-0154-55CF7A1725ED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de-DE" dirty="0"/>
              <a:t>generic.de </a:t>
            </a:r>
            <a:r>
              <a:rPr lang="de-DE" dirty="0">
                <a:hlinkClick r:id="rId2"/>
              </a:rPr>
              <a:t>https://generic.de</a:t>
            </a:r>
            <a:endParaRPr lang="de-DE" dirty="0"/>
          </a:p>
          <a:p>
            <a:r>
              <a:rPr lang="de-DE" dirty="0"/>
              <a:t>Clean Code Academy </a:t>
            </a:r>
            <a:r>
              <a:rPr lang="de-DE" dirty="0">
                <a:hlinkClick r:id="rId3"/>
              </a:rPr>
              <a:t>https://ccd-akademie.de/</a:t>
            </a:r>
            <a:endParaRPr lang="de-DE" dirty="0"/>
          </a:p>
          <a:p>
            <a:r>
              <a:rPr lang="de-DE" dirty="0"/>
              <a:t>Katas </a:t>
            </a:r>
            <a:r>
              <a:rPr lang="de-DE" dirty="0">
                <a:hlinkClick r:id="rId4"/>
              </a:rPr>
              <a:t>https://ccd-school.de/</a:t>
            </a:r>
            <a:endParaRPr lang="de-DE" dirty="0"/>
          </a:p>
          <a:p>
            <a:r>
              <a:rPr lang="de-DE" dirty="0"/>
              <a:t>Flow Design </a:t>
            </a:r>
            <a:r>
              <a:rPr lang="de-DE" dirty="0">
                <a:hlinkClick r:id="rId5"/>
              </a:rPr>
              <a:t>https://flow-design.info/</a:t>
            </a:r>
            <a:endParaRPr lang="de-DE" dirty="0"/>
          </a:p>
          <a:p>
            <a:pPr lvl="1"/>
            <a:r>
              <a:rPr lang="de-DE" dirty="0">
                <a:hlinkClick r:id="rId6"/>
              </a:rPr>
              <a:t>https://flow-design.info/wp-content/uploads/2021/12/CheatSheet-Clean-Code-Developer-Akademie.pdf</a:t>
            </a:r>
            <a:endParaRPr lang="de-DE" dirty="0"/>
          </a:p>
          <a:p>
            <a:r>
              <a:rPr lang="de-DE" dirty="0"/>
              <a:t>Repository zum Vortrag </a:t>
            </a:r>
            <a:r>
              <a:rPr lang="de-DE" dirty="0">
                <a:hlinkClick r:id="rId7"/>
              </a:rPr>
              <a:t>https://github.com/felixruthenberg/Bowling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423916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D89F4-D6BA-B65C-9A8D-ACEEC066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DFDDD-7831-FFF8-9A5D-46A19600A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755" y="6168215"/>
            <a:ext cx="2743200" cy="362326"/>
          </a:xfrm>
        </p:spPr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1F382B-EA8E-0FB3-7044-E819C2A871D6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de-DE" dirty="0"/>
              <a:t>Julian Hohenöcker (Clean Code Developer)</a:t>
            </a:r>
          </a:p>
          <a:p>
            <a:r>
              <a:rPr lang="de-DE" dirty="0"/>
              <a:t>Felix Ruthenberg (Clean Code Trainer)</a:t>
            </a:r>
          </a:p>
          <a:p>
            <a:r>
              <a:rPr lang="de-DE" dirty="0"/>
              <a:t>generic.de</a:t>
            </a:r>
          </a:p>
        </p:txBody>
      </p:sp>
    </p:spTree>
    <p:extLst>
      <p:ext uri="{BB962C8B-B14F-4D97-AF65-F5344CB8AC3E}">
        <p14:creationId xmlns:p14="http://schemas.microsoft.com/office/powerpoint/2010/main" val="3513225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Himmel, draußen, Straße enthält.&#10;&#10;Automatisch generierte Beschreibung">
            <a:extLst>
              <a:ext uri="{FF2B5EF4-FFF2-40B4-BE49-F238E27FC236}">
                <a16:creationId xmlns:a16="http://schemas.microsoft.com/office/drawing/2014/main" id="{C7AE5321-CCB9-46B2-BA8E-28DC00509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31741" r="25211"/>
          <a:stretch/>
        </p:blipFill>
        <p:spPr>
          <a:xfrm>
            <a:off x="-133350" y="0"/>
            <a:ext cx="12401550" cy="6915150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935639CA-5B4F-4203-8C5F-33CFC8022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3" r="51718" b="7005"/>
          <a:stretch/>
        </p:blipFill>
        <p:spPr bwMode="auto">
          <a:xfrm>
            <a:off x="12268200" y="-1"/>
            <a:ext cx="2095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4657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Himmel, draußen, Straße enthält.&#10;&#10;Automatisch generierte Beschreibung">
            <a:extLst>
              <a:ext uri="{FF2B5EF4-FFF2-40B4-BE49-F238E27FC236}">
                <a16:creationId xmlns:a16="http://schemas.microsoft.com/office/drawing/2014/main" id="{BCC773A1-7726-432D-B9F4-7D00119FE7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1" t="31741" r="25212" b="564"/>
          <a:stretch/>
        </p:blipFill>
        <p:spPr>
          <a:xfrm>
            <a:off x="0" y="0"/>
            <a:ext cx="7734299" cy="685800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6E01FC-B16D-4AED-B1DE-F82E0E17B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6" r="-1" b="7005"/>
          <a:stretch/>
        </p:blipFill>
        <p:spPr bwMode="auto">
          <a:xfrm>
            <a:off x="5295900" y="-1"/>
            <a:ext cx="691817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8E39A62-69AE-45B5-AA9C-15FAAEFF8097}"/>
              </a:ext>
            </a:extLst>
          </p:cNvPr>
          <p:cNvSpPr txBox="1">
            <a:spLocks/>
          </p:cNvSpPr>
          <p:nvPr/>
        </p:nvSpPr>
        <p:spPr>
          <a:xfrm>
            <a:off x="5794550" y="686970"/>
            <a:ext cx="6042962" cy="706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3000" b="1" dirty="0">
                <a:solidFill>
                  <a:schemeClr val="accent1"/>
                </a:solidFill>
                <a:latin typeface="+mj-lt"/>
              </a:rPr>
              <a:t>90</a:t>
            </a:r>
            <a:r>
              <a:rPr lang="de-DE" sz="3000" b="1" dirty="0">
                <a:solidFill>
                  <a:schemeClr val="bg1"/>
                </a:solidFill>
                <a:latin typeface="+mj-lt"/>
              </a:rPr>
              <a:t> Mitarbeitende</a:t>
            </a:r>
            <a:br>
              <a:rPr lang="de-DE" sz="4000" dirty="0">
                <a:solidFill>
                  <a:schemeClr val="bg1"/>
                </a:solidFill>
                <a:latin typeface="Titillium Web SemiBold" panose="00000700000000000000" pitchFamily="2" charset="0"/>
              </a:rPr>
            </a:br>
            <a:r>
              <a:rPr lang="de-DE" sz="2000" dirty="0">
                <a:solidFill>
                  <a:schemeClr val="bg1"/>
                </a:solidFill>
              </a:rPr>
              <a:t>davon 65 eigene Software</a:t>
            </a:r>
            <a:r>
              <a:rPr lang="en-US" sz="2000" dirty="0">
                <a:solidFill>
                  <a:schemeClr val="bg1"/>
                </a:solidFill>
              </a:rPr>
              <a:t> Developer &amp; UX Designer</a:t>
            </a:r>
            <a:endParaRPr lang="de-DE" sz="20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dirty="0">
              <a:solidFill>
                <a:schemeClr val="bg1"/>
              </a:solidFill>
              <a:latin typeface="Titillium Web SemiBold" panose="00000700000000000000" pitchFamily="2" charset="0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1685C77-0D3B-4668-B07C-59675D462A39}"/>
              </a:ext>
            </a:extLst>
          </p:cNvPr>
          <p:cNvSpPr txBox="1">
            <a:spLocks/>
          </p:cNvSpPr>
          <p:nvPr/>
        </p:nvSpPr>
        <p:spPr>
          <a:xfrm>
            <a:off x="5834237" y="4217567"/>
            <a:ext cx="5730815" cy="706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3000" b="1" dirty="0">
                <a:solidFill>
                  <a:schemeClr val="accent1"/>
                </a:solidFill>
                <a:latin typeface="+mj-lt"/>
              </a:rPr>
              <a:t>&gt;15 </a:t>
            </a:r>
            <a:r>
              <a:rPr lang="de-DE" sz="3000" b="1" dirty="0">
                <a:solidFill>
                  <a:schemeClr val="bg1"/>
                </a:solidFill>
                <a:latin typeface="Titillium Web" panose="00000500000000000000" pitchFamily="2" charset="0"/>
              </a:rPr>
              <a:t>Jahre</a:t>
            </a:r>
            <a:endParaRPr lang="de-DE" sz="3000" b="1" dirty="0">
              <a:solidFill>
                <a:schemeClr val="bg1"/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000" dirty="0">
                <a:solidFill>
                  <a:schemeClr val="bg1"/>
                </a:solidFill>
              </a:rPr>
              <a:t>Microsoft Gold Partner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EC5A098-48E1-4DE1-9642-58A356091B3B}"/>
              </a:ext>
            </a:extLst>
          </p:cNvPr>
          <p:cNvSpPr txBox="1"/>
          <p:nvPr/>
        </p:nvSpPr>
        <p:spPr>
          <a:xfrm>
            <a:off x="5834236" y="1760262"/>
            <a:ext cx="559114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Titillium Web" panose="00000500000000000000" pitchFamily="2" charset="0"/>
              </a:rPr>
              <a:t>&gt;20 </a:t>
            </a:r>
            <a:r>
              <a:rPr lang="de-DE" sz="3000" b="1" dirty="0">
                <a:solidFill>
                  <a:schemeClr val="bg1"/>
                </a:solidFill>
                <a:latin typeface="Titillium Web" panose="00000500000000000000" pitchFamily="2" charset="0"/>
              </a:rPr>
              <a:t>Jahre</a:t>
            </a:r>
            <a:br>
              <a:rPr lang="de-DE" dirty="0">
                <a:solidFill>
                  <a:schemeClr val="bg1"/>
                </a:solidFill>
                <a:latin typeface="Titillium Web Light" panose="00000400000000000000" pitchFamily="2" charset="0"/>
              </a:rPr>
            </a:br>
            <a:r>
              <a:rPr lang="de-DE" sz="2000" dirty="0">
                <a:solidFill>
                  <a:schemeClr val="bg1"/>
                </a:solidFill>
                <a:latin typeface="Titillium Web Light" panose="00000400000000000000" pitchFamily="2" charset="0"/>
              </a:rPr>
              <a:t>Erfahrung in individueller Softwareentwicklung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C661F3-1A90-4218-86C6-E300C355C703}"/>
              </a:ext>
            </a:extLst>
          </p:cNvPr>
          <p:cNvSpPr txBox="1"/>
          <p:nvPr/>
        </p:nvSpPr>
        <p:spPr>
          <a:xfrm>
            <a:off x="5834237" y="2988915"/>
            <a:ext cx="540530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accent1"/>
                </a:solidFill>
                <a:latin typeface="Titillium Web" panose="00000500000000000000" pitchFamily="2" charset="0"/>
              </a:rPr>
              <a:t>8 Mio. </a:t>
            </a:r>
            <a:r>
              <a:rPr lang="de-DE" sz="3000" b="1" dirty="0">
                <a:solidFill>
                  <a:schemeClr val="bg1"/>
                </a:solidFill>
                <a:latin typeface="Titillium Web" panose="00000500000000000000" pitchFamily="2" charset="0"/>
              </a:rPr>
              <a:t>€</a:t>
            </a:r>
            <a:br>
              <a:rPr lang="de-DE" dirty="0">
                <a:solidFill>
                  <a:schemeClr val="bg1"/>
                </a:solidFill>
                <a:latin typeface="Titillium Web Light" panose="00000400000000000000" pitchFamily="2" charset="0"/>
              </a:rPr>
            </a:br>
            <a:r>
              <a:rPr lang="de-DE" sz="2000" dirty="0">
                <a:solidFill>
                  <a:schemeClr val="bg1"/>
                </a:solidFill>
              </a:rPr>
              <a:t>Umsatz in 2021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F7616235-58CB-4D24-9BCC-867ED555EFAC}"/>
              </a:ext>
            </a:extLst>
          </p:cNvPr>
          <p:cNvSpPr txBox="1">
            <a:spLocks/>
          </p:cNvSpPr>
          <p:nvPr/>
        </p:nvSpPr>
        <p:spPr>
          <a:xfrm>
            <a:off x="5834237" y="5290858"/>
            <a:ext cx="6042962" cy="706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3000" b="1" dirty="0">
                <a:solidFill>
                  <a:schemeClr val="accent1"/>
                </a:solidFill>
                <a:latin typeface="+mj-lt"/>
              </a:rPr>
              <a:t>&gt;10 </a:t>
            </a:r>
            <a:r>
              <a:rPr lang="de-DE" sz="3000" b="1" dirty="0">
                <a:solidFill>
                  <a:schemeClr val="bg1"/>
                </a:solidFill>
                <a:latin typeface="Titillium Web" panose="00000500000000000000" pitchFamily="2" charset="0"/>
              </a:rPr>
              <a:t>Jahre</a:t>
            </a:r>
            <a:endParaRPr lang="de-DE" sz="3000" b="1" dirty="0">
              <a:solidFill>
                <a:schemeClr val="bg1"/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Clean Code Development </a:t>
            </a:r>
            <a:r>
              <a:rPr lang="de-DE" sz="2000" dirty="0">
                <a:solidFill>
                  <a:schemeClr val="bg1"/>
                </a:solidFill>
              </a:rPr>
              <a:t>als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de-DE" sz="2000" dirty="0">
                <a:solidFill>
                  <a:schemeClr val="bg1"/>
                </a:solidFill>
              </a:rPr>
              <a:t>Unternehmensgrundsatz</a:t>
            </a:r>
          </a:p>
        </p:txBody>
      </p:sp>
    </p:spTree>
    <p:extLst>
      <p:ext uri="{BB962C8B-B14F-4D97-AF65-F5344CB8AC3E}">
        <p14:creationId xmlns:p14="http://schemas.microsoft.com/office/powerpoint/2010/main" val="22874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 descr="Ein Bild, das Text, Himmel, draußen, Straße enthält.&#10;&#10;Automatisch generierte Beschreibung">
            <a:extLst>
              <a:ext uri="{FF2B5EF4-FFF2-40B4-BE49-F238E27FC236}">
                <a16:creationId xmlns:a16="http://schemas.microsoft.com/office/drawing/2014/main" id="{196747B5-3217-4A71-8C12-572004223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1" t="31741" r="25212" b="564"/>
          <a:stretch/>
        </p:blipFill>
        <p:spPr>
          <a:xfrm>
            <a:off x="0" y="0"/>
            <a:ext cx="7734299" cy="6858000"/>
          </a:xfrm>
          <a:prstGeom prst="rect">
            <a:avLst/>
          </a:prstGeom>
        </p:spPr>
      </p:pic>
      <p:pic>
        <p:nvPicPr>
          <p:cNvPr id="66" name="Grafik 65" descr="Ein Bild, das Text, Person, Elektronik, Anzeige enthält.&#10;&#10;Automatisch generierte Beschreibung">
            <a:extLst>
              <a:ext uri="{FF2B5EF4-FFF2-40B4-BE49-F238E27FC236}">
                <a16:creationId xmlns:a16="http://schemas.microsoft.com/office/drawing/2014/main" id="{5C2D1CDF-BFC2-47EC-8A22-DFF83A74F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1033" r="56040" b="1343"/>
          <a:stretch/>
        </p:blipFill>
        <p:spPr>
          <a:xfrm>
            <a:off x="12176410" y="-2"/>
            <a:ext cx="687851" cy="685800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76E01FC-B16D-4AED-B1DE-F82E0E17B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r="-1" b="700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FC88C25-8846-417E-AFF4-CCAD340B0E91}"/>
              </a:ext>
            </a:extLst>
          </p:cNvPr>
          <p:cNvGrpSpPr/>
          <p:nvPr/>
        </p:nvGrpSpPr>
        <p:grpSpPr>
          <a:xfrm>
            <a:off x="9010445" y="2246537"/>
            <a:ext cx="2610816" cy="3148854"/>
            <a:chOff x="8966903" y="2246537"/>
            <a:chExt cx="2610816" cy="3148854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81AB88F-A3A4-417D-81D0-1C32CB77D704}"/>
                </a:ext>
              </a:extLst>
            </p:cNvPr>
            <p:cNvSpPr txBox="1"/>
            <p:nvPr/>
          </p:nvSpPr>
          <p:spPr>
            <a:xfrm>
              <a:off x="9196469" y="2255280"/>
              <a:ext cx="2381250" cy="707886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/>
            <a:p>
              <a:r>
                <a:rPr lang="de-DE" sz="1600" dirty="0">
                  <a:solidFill>
                    <a:srgbClr val="A8D500"/>
                  </a:solidFill>
                </a:rPr>
                <a:t>04</a:t>
              </a:r>
            </a:p>
            <a:p>
              <a:r>
                <a:rPr lang="de-DE" sz="2400" b="1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Erhalten</a:t>
              </a:r>
            </a:p>
          </p:txBody>
        </p:sp>
        <p:sp>
          <p:nvSpPr>
            <p:cNvPr id="31" name="TextBox 48">
              <a:extLst>
                <a:ext uri="{FF2B5EF4-FFF2-40B4-BE49-F238E27FC236}">
                  <a16:creationId xmlns:a16="http://schemas.microsoft.com/office/drawing/2014/main" id="{88C23AB6-3374-4785-B911-BC57F1F0FE81}"/>
                </a:ext>
              </a:extLst>
            </p:cNvPr>
            <p:cNvSpPr txBox="1"/>
            <p:nvPr/>
          </p:nvSpPr>
          <p:spPr>
            <a:xfrm>
              <a:off x="9196469" y="3195692"/>
              <a:ext cx="2287991" cy="2051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IT-Betrieb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Netzwerkadministration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Geräteverwaltung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Support und Helpdesk </a:t>
              </a:r>
            </a:p>
          </p:txBody>
        </p: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CE042405-E2A5-422C-9977-061EC6A8BD8A}"/>
                </a:ext>
              </a:extLst>
            </p:cNvPr>
            <p:cNvGrpSpPr/>
            <p:nvPr/>
          </p:nvGrpSpPr>
          <p:grpSpPr>
            <a:xfrm>
              <a:off x="8966903" y="2246537"/>
              <a:ext cx="122065" cy="3148854"/>
              <a:chOff x="3286676" y="2467429"/>
              <a:chExt cx="134272" cy="3463741"/>
            </a:xfrm>
          </p:grpSpPr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08340369-9724-4FB8-ACCB-E68240B2B8D8}"/>
                  </a:ext>
                </a:extLst>
              </p:cNvPr>
              <p:cNvCxnSpPr/>
              <p:nvPr/>
            </p:nvCxnSpPr>
            <p:spPr>
              <a:xfrm>
                <a:off x="3352801" y="2593821"/>
                <a:ext cx="0" cy="31940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CFEDC665-CEB3-42C8-B5BD-8B2729F31B6A}"/>
                  </a:ext>
                </a:extLst>
              </p:cNvPr>
              <p:cNvSpPr/>
              <p:nvPr/>
            </p:nvSpPr>
            <p:spPr>
              <a:xfrm>
                <a:off x="3288700" y="2467429"/>
                <a:ext cx="132248" cy="132248"/>
              </a:xfrm>
              <a:prstGeom prst="ellipse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B5589A73-AE9D-4816-9351-A66EBB48AE4C}"/>
                  </a:ext>
                </a:extLst>
              </p:cNvPr>
              <p:cNvSpPr/>
              <p:nvPr/>
            </p:nvSpPr>
            <p:spPr>
              <a:xfrm>
                <a:off x="3286676" y="5798922"/>
                <a:ext cx="132248" cy="132248"/>
              </a:xfrm>
              <a:prstGeom prst="ellipse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CC59563-DA53-40F6-BBA9-EA289BFCAF66}"/>
              </a:ext>
            </a:extLst>
          </p:cNvPr>
          <p:cNvGrpSpPr/>
          <p:nvPr/>
        </p:nvGrpSpPr>
        <p:grpSpPr>
          <a:xfrm>
            <a:off x="6092626" y="2246537"/>
            <a:ext cx="2713426" cy="3148854"/>
            <a:chOff x="6191435" y="2246537"/>
            <a:chExt cx="2713426" cy="3148854"/>
          </a:xfrm>
        </p:grpSpPr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7215660-7A34-45B6-8A74-DC31EB99F963}"/>
                </a:ext>
              </a:extLst>
            </p:cNvPr>
            <p:cNvSpPr txBox="1"/>
            <p:nvPr/>
          </p:nvSpPr>
          <p:spPr>
            <a:xfrm>
              <a:off x="6421370" y="2255280"/>
              <a:ext cx="2381250" cy="707886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/>
            <a:p>
              <a:r>
                <a:rPr lang="de-DE" sz="1600" dirty="0">
                  <a:solidFill>
                    <a:srgbClr val="A8D500"/>
                  </a:solidFill>
                </a:rPr>
                <a:t>03</a:t>
              </a:r>
            </a:p>
            <a:p>
              <a:r>
                <a:rPr lang="de-DE" sz="2400" b="1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Entwickeln</a:t>
              </a:r>
            </a:p>
          </p:txBody>
        </p:sp>
        <p:sp>
          <p:nvSpPr>
            <p:cNvPr id="30" name="TextBox 48">
              <a:extLst>
                <a:ext uri="{FF2B5EF4-FFF2-40B4-BE49-F238E27FC236}">
                  <a16:creationId xmlns:a16="http://schemas.microsoft.com/office/drawing/2014/main" id="{53B243FC-F4EE-4B50-91C2-4C854E164B6B}"/>
                </a:ext>
              </a:extLst>
            </p:cNvPr>
            <p:cNvSpPr txBox="1"/>
            <p:nvPr/>
          </p:nvSpPr>
          <p:spPr>
            <a:xfrm>
              <a:off x="6421370" y="3195692"/>
              <a:ext cx="2483491" cy="2051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Nachhaltige Software-entwicklung nach Clean Code Development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Agiles Vorgehen (</a:t>
              </a:r>
              <a:r>
                <a:rPr lang="de-DE" sz="1600" dirty="0" err="1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Scrum</a:t>
              </a: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)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UI Design / Visual Design 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Konsequente Usability-Tests</a:t>
              </a:r>
            </a:p>
          </p:txBody>
        </p: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AF547707-D2B1-48B0-B43B-BB4108F93C06}"/>
                </a:ext>
              </a:extLst>
            </p:cNvPr>
            <p:cNvGrpSpPr/>
            <p:nvPr/>
          </p:nvGrpSpPr>
          <p:grpSpPr>
            <a:xfrm>
              <a:off x="6191435" y="2246537"/>
              <a:ext cx="122065" cy="3148854"/>
              <a:chOff x="3286676" y="2467429"/>
              <a:chExt cx="134272" cy="3463741"/>
            </a:xfrm>
          </p:grpSpPr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EC321081-037F-491E-8CB5-FD14DAA5CEAF}"/>
                  </a:ext>
                </a:extLst>
              </p:cNvPr>
              <p:cNvCxnSpPr/>
              <p:nvPr/>
            </p:nvCxnSpPr>
            <p:spPr>
              <a:xfrm>
                <a:off x="3352801" y="2593821"/>
                <a:ext cx="0" cy="31940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F28F061E-E8FB-49CD-A61A-0A379CF2F232}"/>
                  </a:ext>
                </a:extLst>
              </p:cNvPr>
              <p:cNvSpPr/>
              <p:nvPr/>
            </p:nvSpPr>
            <p:spPr>
              <a:xfrm>
                <a:off x="3288700" y="2467429"/>
                <a:ext cx="132248" cy="132248"/>
              </a:xfrm>
              <a:prstGeom prst="ellipse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49845C8C-7904-43E1-837B-C82521833100}"/>
                  </a:ext>
                </a:extLst>
              </p:cNvPr>
              <p:cNvSpPr/>
              <p:nvPr/>
            </p:nvSpPr>
            <p:spPr>
              <a:xfrm>
                <a:off x="3286676" y="5798922"/>
                <a:ext cx="132248" cy="132248"/>
              </a:xfrm>
              <a:prstGeom prst="ellipse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B6DFDE2-374E-4B86-A4F5-32D06EE5F702}"/>
              </a:ext>
            </a:extLst>
          </p:cNvPr>
          <p:cNvGrpSpPr/>
          <p:nvPr/>
        </p:nvGrpSpPr>
        <p:grpSpPr>
          <a:xfrm>
            <a:off x="3048979" y="2246537"/>
            <a:ext cx="2739193" cy="3148854"/>
            <a:chOff x="3346612" y="2246537"/>
            <a:chExt cx="2739193" cy="3148854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4DD8246-84B8-493A-89F9-0DFEF6E8F942}"/>
                </a:ext>
              </a:extLst>
            </p:cNvPr>
            <p:cNvSpPr txBox="1"/>
            <p:nvPr/>
          </p:nvSpPr>
          <p:spPr>
            <a:xfrm>
              <a:off x="3590760" y="2255280"/>
              <a:ext cx="2381250" cy="707886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/>
            <a:p>
              <a:r>
                <a:rPr lang="de-DE" sz="1600" dirty="0">
                  <a:solidFill>
                    <a:srgbClr val="A8D500"/>
                  </a:solidFill>
                </a:rPr>
                <a:t>02</a:t>
              </a:r>
            </a:p>
            <a:p>
              <a:r>
                <a:rPr lang="de-DE" sz="2400" b="1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Erforschen</a:t>
              </a:r>
            </a:p>
          </p:txBody>
        </p:sp>
        <p:sp>
          <p:nvSpPr>
            <p:cNvPr id="29" name="TextBox 48">
              <a:extLst>
                <a:ext uri="{FF2B5EF4-FFF2-40B4-BE49-F238E27FC236}">
                  <a16:creationId xmlns:a16="http://schemas.microsoft.com/office/drawing/2014/main" id="{C49D3AF9-B6C0-4632-B107-1F107D975191}"/>
                </a:ext>
              </a:extLst>
            </p:cNvPr>
            <p:cNvSpPr txBox="1"/>
            <p:nvPr/>
          </p:nvSpPr>
          <p:spPr>
            <a:xfrm>
              <a:off x="3590760" y="3195692"/>
              <a:ext cx="2495045" cy="2051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 err="1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Requirements</a:t>
              </a: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 Engineering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User Research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Interaction Design 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Entwicklung von Design- und technischen Prototypen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Projektdimensionierung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endParaRPr lang="de-DE" sz="1600" dirty="0">
                <a:solidFill>
                  <a:schemeClr val="bg1"/>
                </a:solidFill>
                <a:ea typeface="Segoe UI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4F195DC7-B002-445E-94CB-3025CAFA5408}"/>
                </a:ext>
              </a:extLst>
            </p:cNvPr>
            <p:cNvGrpSpPr/>
            <p:nvPr/>
          </p:nvGrpSpPr>
          <p:grpSpPr>
            <a:xfrm>
              <a:off x="3346612" y="2246537"/>
              <a:ext cx="122065" cy="3148854"/>
              <a:chOff x="3286676" y="2467429"/>
              <a:chExt cx="134272" cy="3463741"/>
            </a:xfrm>
          </p:grpSpPr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4BDB9393-4093-4BC6-A554-EB5CB906FEEC}"/>
                  </a:ext>
                </a:extLst>
              </p:cNvPr>
              <p:cNvCxnSpPr/>
              <p:nvPr/>
            </p:nvCxnSpPr>
            <p:spPr>
              <a:xfrm>
                <a:off x="3352801" y="2593821"/>
                <a:ext cx="0" cy="31940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BF4FDF71-78F6-40D4-B8F2-7A25C38B1D50}"/>
                  </a:ext>
                </a:extLst>
              </p:cNvPr>
              <p:cNvSpPr/>
              <p:nvPr/>
            </p:nvSpPr>
            <p:spPr>
              <a:xfrm>
                <a:off x="3288700" y="2467429"/>
                <a:ext cx="132248" cy="132248"/>
              </a:xfrm>
              <a:prstGeom prst="ellipse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39BF8FB2-F9CB-43D6-AE99-67D2AF5C17B0}"/>
                  </a:ext>
                </a:extLst>
              </p:cNvPr>
              <p:cNvSpPr/>
              <p:nvPr/>
            </p:nvSpPr>
            <p:spPr>
              <a:xfrm>
                <a:off x="3286676" y="5798922"/>
                <a:ext cx="132248" cy="132248"/>
              </a:xfrm>
              <a:prstGeom prst="ellipse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203AA3F-73F1-4B6C-9554-7E83430E1883}"/>
              </a:ext>
            </a:extLst>
          </p:cNvPr>
          <p:cNvGrpSpPr/>
          <p:nvPr/>
        </p:nvGrpSpPr>
        <p:grpSpPr>
          <a:xfrm>
            <a:off x="559230" y="2246537"/>
            <a:ext cx="2613463" cy="3148854"/>
            <a:chOff x="602772" y="2246537"/>
            <a:chExt cx="2613463" cy="3148854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083074E-CD89-425A-86CD-7E408F76F529}"/>
                </a:ext>
              </a:extLst>
            </p:cNvPr>
            <p:cNvSpPr txBox="1"/>
            <p:nvPr/>
          </p:nvSpPr>
          <p:spPr>
            <a:xfrm>
              <a:off x="834985" y="2255280"/>
              <a:ext cx="2381250" cy="707886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/>
            <a:p>
              <a:r>
                <a:rPr lang="de-DE" sz="1600" dirty="0">
                  <a:solidFill>
                    <a:srgbClr val="A8D500"/>
                  </a:solidFill>
                </a:rPr>
                <a:t>01</a:t>
              </a:r>
            </a:p>
            <a:p>
              <a:r>
                <a:rPr lang="de-DE" sz="2400" b="1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Erfinden</a:t>
              </a:r>
            </a:p>
          </p:txBody>
        </p:sp>
        <p:sp>
          <p:nvSpPr>
            <p:cNvPr id="28" name="TextBox 48">
              <a:extLst>
                <a:ext uri="{FF2B5EF4-FFF2-40B4-BE49-F238E27FC236}">
                  <a16:creationId xmlns:a16="http://schemas.microsoft.com/office/drawing/2014/main" id="{F6E33F76-8E51-447F-8E33-D23E8179B342}"/>
                </a:ext>
              </a:extLst>
            </p:cNvPr>
            <p:cNvSpPr txBox="1"/>
            <p:nvPr/>
          </p:nvSpPr>
          <p:spPr>
            <a:xfrm>
              <a:off x="834985" y="3195692"/>
              <a:ext cx="2287991" cy="2051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Unterstützung bei der Ideenfindung mittels Ideation-Workshops </a:t>
              </a:r>
              <a:b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</a:b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und Design-</a:t>
              </a:r>
              <a:r>
                <a:rPr lang="de-DE" sz="1600" dirty="0" err="1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Thinking</a:t>
              </a: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-Methoden</a:t>
              </a:r>
            </a:p>
            <a:p>
              <a:pPr marL="177800" indent="-177800">
                <a:buFont typeface="Wingdings" panose="05000000000000000000" pitchFamily="2" charset="2"/>
                <a:buChar char="§"/>
              </a:pPr>
              <a:r>
                <a:rPr lang="de-DE" sz="1600" dirty="0">
                  <a:solidFill>
                    <a:schemeClr val="bg1"/>
                  </a:solidFill>
                  <a:ea typeface="Segoe UI" panose="020B0502040204020203" pitchFamily="34" charset="0"/>
                  <a:cs typeface="Segoe UI Light" panose="020B0502040204020203" pitchFamily="34" charset="0"/>
                </a:rPr>
                <a:t>Gemeinsame Ideen-validierung</a:t>
              </a:r>
            </a:p>
          </p:txBody>
        </p: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6CA32F3D-332E-486A-A89B-6B5A2AD086A1}"/>
                </a:ext>
              </a:extLst>
            </p:cNvPr>
            <p:cNvGrpSpPr/>
            <p:nvPr/>
          </p:nvGrpSpPr>
          <p:grpSpPr>
            <a:xfrm>
              <a:off x="602772" y="2246537"/>
              <a:ext cx="122065" cy="3148854"/>
              <a:chOff x="3286676" y="2467429"/>
              <a:chExt cx="134272" cy="3463741"/>
            </a:xfrm>
          </p:grpSpPr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43BC14CD-2A03-427A-8AE6-455B4793077D}"/>
                  </a:ext>
                </a:extLst>
              </p:cNvPr>
              <p:cNvCxnSpPr/>
              <p:nvPr/>
            </p:nvCxnSpPr>
            <p:spPr>
              <a:xfrm>
                <a:off x="3352801" y="2593821"/>
                <a:ext cx="0" cy="31940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A4A50417-3523-4C55-B4A1-9E49EC70AACE}"/>
                  </a:ext>
                </a:extLst>
              </p:cNvPr>
              <p:cNvSpPr/>
              <p:nvPr/>
            </p:nvSpPr>
            <p:spPr>
              <a:xfrm>
                <a:off x="3288700" y="2467429"/>
                <a:ext cx="132248" cy="132248"/>
              </a:xfrm>
              <a:prstGeom prst="ellipse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318657A-2578-463E-8E8E-0697E34574F8}"/>
                  </a:ext>
                </a:extLst>
              </p:cNvPr>
              <p:cNvSpPr/>
              <p:nvPr/>
            </p:nvSpPr>
            <p:spPr>
              <a:xfrm>
                <a:off x="3286676" y="5798922"/>
                <a:ext cx="132248" cy="132248"/>
              </a:xfrm>
              <a:prstGeom prst="ellipse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0" name="Titel 1">
            <a:extLst>
              <a:ext uri="{FF2B5EF4-FFF2-40B4-BE49-F238E27FC236}">
                <a16:creationId xmlns:a16="http://schemas.microsoft.com/office/drawing/2014/main" id="{8E7E07FE-6EB1-4BC6-9CCD-1783DD04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55" y="508622"/>
            <a:ext cx="11266489" cy="1044084"/>
          </a:xfrm>
        </p:spPr>
        <p:txBody>
          <a:bodyPr/>
          <a:lstStyle/>
          <a:p>
            <a:pPr defTabSz="900113"/>
            <a:r>
              <a:rPr lang="de-DE" dirty="0">
                <a:solidFill>
                  <a:schemeClr val="bg1"/>
                </a:solidFill>
              </a:rPr>
              <a:t>Digitale Produktentwicklung</a:t>
            </a:r>
            <a:endParaRPr lang="en-DE" sz="30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095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Person, Elektronik, Anzeige enthält.&#10;&#10;Automatisch generierte Beschreibung">
            <a:extLst>
              <a:ext uri="{FF2B5EF4-FFF2-40B4-BE49-F238E27FC236}">
                <a16:creationId xmlns:a16="http://schemas.microsoft.com/office/drawing/2014/main" id="{C90643A3-9074-4981-A68E-C67248F778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7" t="1033" r="8730" b="1343"/>
          <a:stretch/>
        </p:blipFill>
        <p:spPr>
          <a:xfrm>
            <a:off x="6634955" y="-1"/>
            <a:ext cx="5557045" cy="6858002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53C83F7-36C7-4D6B-BB2C-ABD8BB8F9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r="42624" b="7005"/>
          <a:stretch/>
        </p:blipFill>
        <p:spPr bwMode="auto">
          <a:xfrm>
            <a:off x="-76200" y="-1"/>
            <a:ext cx="70485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DD65B74-C98C-4901-84EB-4F162BE4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55" y="508622"/>
            <a:ext cx="5633245" cy="1044084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Portfolio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A8FD4E0-3E47-424C-9AE1-69E05857079B}"/>
              </a:ext>
            </a:extLst>
          </p:cNvPr>
          <p:cNvGrpSpPr/>
          <p:nvPr/>
        </p:nvGrpSpPr>
        <p:grpSpPr>
          <a:xfrm>
            <a:off x="518335" y="1971638"/>
            <a:ext cx="2597583" cy="752475"/>
            <a:chOff x="518335" y="1806538"/>
            <a:chExt cx="2597583" cy="75247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A0DD4D3-77D0-43AB-A10B-B0A7DAA2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335" y="1806538"/>
              <a:ext cx="676276" cy="752475"/>
            </a:xfrm>
            <a:prstGeom prst="rect">
              <a:avLst/>
            </a:prstGeom>
          </p:spPr>
        </p:pic>
        <p:sp>
          <p:nvSpPr>
            <p:cNvPr id="14" name="TextBox 48">
              <a:extLst>
                <a:ext uri="{FF2B5EF4-FFF2-40B4-BE49-F238E27FC236}">
                  <a16:creationId xmlns:a16="http://schemas.microsoft.com/office/drawing/2014/main" id="{1833047F-E81A-4737-84EB-A731406CE931}"/>
                </a:ext>
              </a:extLst>
            </p:cNvPr>
            <p:cNvSpPr txBox="1"/>
            <p:nvPr/>
          </p:nvSpPr>
          <p:spPr>
            <a:xfrm>
              <a:off x="1344673" y="1895775"/>
              <a:ext cx="1771245" cy="5698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IoT-Lösungen &amp; </a:t>
              </a:r>
              <a:b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</a:br>
              <a: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Plattformen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CF6146A-3342-4B61-B75C-6143F2EB08C7}"/>
              </a:ext>
            </a:extLst>
          </p:cNvPr>
          <p:cNvGrpSpPr/>
          <p:nvPr/>
        </p:nvGrpSpPr>
        <p:grpSpPr>
          <a:xfrm>
            <a:off x="3801466" y="2064983"/>
            <a:ext cx="2816931" cy="602196"/>
            <a:chOff x="3737966" y="1899883"/>
            <a:chExt cx="2816931" cy="60219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C328C0B-6F9B-4BB7-8DE6-A631C5AE4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37966" y="1899883"/>
              <a:ext cx="565785" cy="565785"/>
            </a:xfrm>
            <a:prstGeom prst="rect">
              <a:avLst/>
            </a:prstGeom>
          </p:spPr>
        </p:pic>
        <p:sp>
          <p:nvSpPr>
            <p:cNvPr id="15" name="TextBox 48">
              <a:extLst>
                <a:ext uri="{FF2B5EF4-FFF2-40B4-BE49-F238E27FC236}">
                  <a16:creationId xmlns:a16="http://schemas.microsoft.com/office/drawing/2014/main" id="{46EF1F50-D18D-45D1-A4F1-3A957317E9E0}"/>
                </a:ext>
              </a:extLst>
            </p:cNvPr>
            <p:cNvSpPr txBox="1"/>
            <p:nvPr/>
          </p:nvSpPr>
          <p:spPr>
            <a:xfrm>
              <a:off x="4520189" y="1932186"/>
              <a:ext cx="2034708" cy="5698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Cloud </a:t>
              </a:r>
              <a:r>
                <a:rPr lang="de-DE" dirty="0" err="1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Application</a:t>
              </a:r>
              <a: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 Development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A471DB9-BA1C-4359-B2F0-1A2490B6EC68}"/>
              </a:ext>
            </a:extLst>
          </p:cNvPr>
          <p:cNvGrpSpPr/>
          <p:nvPr/>
        </p:nvGrpSpPr>
        <p:grpSpPr>
          <a:xfrm>
            <a:off x="3833561" y="4863124"/>
            <a:ext cx="2986610" cy="645414"/>
            <a:chOff x="3770061" y="4698024"/>
            <a:chExt cx="2986610" cy="645414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D85C2AF-E6C0-4473-82E3-B99D1A04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70061" y="4698024"/>
              <a:ext cx="645414" cy="645414"/>
            </a:xfrm>
            <a:prstGeom prst="rect">
              <a:avLst/>
            </a:prstGeom>
          </p:spPr>
        </p:pic>
        <p:sp>
          <p:nvSpPr>
            <p:cNvPr id="16" name="TextBox 48">
              <a:extLst>
                <a:ext uri="{FF2B5EF4-FFF2-40B4-BE49-F238E27FC236}">
                  <a16:creationId xmlns:a16="http://schemas.microsoft.com/office/drawing/2014/main" id="{F5F859E3-4FF4-433B-B954-B8151949EEFE}"/>
                </a:ext>
              </a:extLst>
            </p:cNvPr>
            <p:cNvSpPr txBox="1"/>
            <p:nvPr/>
          </p:nvSpPr>
          <p:spPr>
            <a:xfrm>
              <a:off x="4593333" y="4773544"/>
              <a:ext cx="2163338" cy="5698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Software-Modernisierung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20C6789-C6C2-4C78-8511-ECC7B83B07A8}"/>
              </a:ext>
            </a:extLst>
          </p:cNvPr>
          <p:cNvGrpSpPr/>
          <p:nvPr/>
        </p:nvGrpSpPr>
        <p:grpSpPr>
          <a:xfrm>
            <a:off x="598080" y="3411900"/>
            <a:ext cx="2813169" cy="858856"/>
            <a:chOff x="598080" y="3246800"/>
            <a:chExt cx="2813169" cy="8588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FD67663-99F8-4662-A4BC-CADECB8F3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8080" y="3282340"/>
              <a:ext cx="481965" cy="534353"/>
            </a:xfrm>
            <a:prstGeom prst="rect">
              <a:avLst/>
            </a:prstGeom>
          </p:spPr>
        </p:pic>
        <p:sp>
          <p:nvSpPr>
            <p:cNvPr id="17" name="TextBox 48">
              <a:extLst>
                <a:ext uri="{FF2B5EF4-FFF2-40B4-BE49-F238E27FC236}">
                  <a16:creationId xmlns:a16="http://schemas.microsoft.com/office/drawing/2014/main" id="{50564EED-D7E0-4DCE-A3FB-8B24944169F4}"/>
                </a:ext>
              </a:extLst>
            </p:cNvPr>
            <p:cNvSpPr txBox="1"/>
            <p:nvPr/>
          </p:nvSpPr>
          <p:spPr>
            <a:xfrm>
              <a:off x="1344673" y="3246800"/>
              <a:ext cx="2066576" cy="8588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Big Data, Data Science &amp; </a:t>
              </a:r>
              <a:r>
                <a:rPr lang="de-DE" dirty="0" err="1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Machine</a:t>
              </a:r>
              <a: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 Learning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481BBB0-D0FB-4E51-A5DB-E8A8E5540D39}"/>
              </a:ext>
            </a:extLst>
          </p:cNvPr>
          <p:cNvGrpSpPr/>
          <p:nvPr/>
        </p:nvGrpSpPr>
        <p:grpSpPr>
          <a:xfrm>
            <a:off x="588499" y="4938645"/>
            <a:ext cx="3215405" cy="605814"/>
            <a:chOff x="588499" y="4773545"/>
            <a:chExt cx="3215405" cy="60581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4256CA3-B7E1-4645-A977-FE71F737A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88499" y="4817384"/>
              <a:ext cx="628650" cy="561975"/>
            </a:xfrm>
            <a:prstGeom prst="rect">
              <a:avLst/>
            </a:prstGeom>
          </p:spPr>
        </p:pic>
        <p:sp>
          <p:nvSpPr>
            <p:cNvPr id="18" name="TextBox 48">
              <a:extLst>
                <a:ext uri="{FF2B5EF4-FFF2-40B4-BE49-F238E27FC236}">
                  <a16:creationId xmlns:a16="http://schemas.microsoft.com/office/drawing/2014/main" id="{46CCB4AB-8E7D-403B-9D34-B007B865F59E}"/>
                </a:ext>
              </a:extLst>
            </p:cNvPr>
            <p:cNvSpPr txBox="1"/>
            <p:nvPr/>
          </p:nvSpPr>
          <p:spPr>
            <a:xfrm>
              <a:off x="1380266" y="4773545"/>
              <a:ext cx="2423638" cy="5698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Web, Desktop, Mobile </a:t>
              </a:r>
              <a:r>
                <a:rPr lang="de-DE" dirty="0" err="1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Applicatios</a:t>
              </a:r>
              <a: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 &amp; HMI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D31C330-F0F3-4F51-8E88-11CB17C20DFD}"/>
              </a:ext>
            </a:extLst>
          </p:cNvPr>
          <p:cNvGrpSpPr/>
          <p:nvPr/>
        </p:nvGrpSpPr>
        <p:grpSpPr>
          <a:xfrm>
            <a:off x="3682279" y="3411900"/>
            <a:ext cx="3137892" cy="858856"/>
            <a:chOff x="3618779" y="3246800"/>
            <a:chExt cx="3137892" cy="8588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16FAC3D-664A-41CA-ACAC-790F2585E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18779" y="3360921"/>
              <a:ext cx="817245" cy="377190"/>
            </a:xfrm>
            <a:prstGeom prst="rect">
              <a:avLst/>
            </a:prstGeom>
          </p:spPr>
        </p:pic>
        <p:sp>
          <p:nvSpPr>
            <p:cNvPr id="19" name="TextBox 48">
              <a:extLst>
                <a:ext uri="{FF2B5EF4-FFF2-40B4-BE49-F238E27FC236}">
                  <a16:creationId xmlns:a16="http://schemas.microsoft.com/office/drawing/2014/main" id="{62591B08-8996-442F-8D05-3351CF0C6351}"/>
                </a:ext>
              </a:extLst>
            </p:cNvPr>
            <p:cNvSpPr txBox="1"/>
            <p:nvPr/>
          </p:nvSpPr>
          <p:spPr>
            <a:xfrm>
              <a:off x="4585540" y="3246800"/>
              <a:ext cx="2171131" cy="8588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de-DE" dirty="0" err="1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Augmented</a:t>
              </a:r>
              <a: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, Virtual </a:t>
              </a:r>
              <a:b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</a:br>
              <a: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&amp; Mixed Reality</a:t>
              </a:r>
              <a:br>
                <a:rPr lang="de-DE" dirty="0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</a:br>
              <a:r>
                <a:rPr lang="de-DE" dirty="0" err="1">
                  <a:solidFill>
                    <a:schemeClr val="bg1"/>
                  </a:solidFill>
                  <a:latin typeface="Titillium Web" panose="00000500000000000000" pitchFamily="2" charset="0"/>
                  <a:ea typeface="Segoe UI" panose="020B0502040204020203" pitchFamily="34" charset="0"/>
                  <a:cs typeface="Segoe UI Light" panose="020B0502040204020203" pitchFamily="34" charset="0"/>
                </a:rPr>
                <a:t>Applications</a:t>
              </a:r>
              <a:endParaRPr lang="de-DE" dirty="0">
                <a:solidFill>
                  <a:schemeClr val="bg1"/>
                </a:solidFill>
                <a:latin typeface="Titillium Web" panose="00000500000000000000" pitchFamily="2" charset="0"/>
                <a:ea typeface="Segoe UI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74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37DF0D-865A-6E9D-571A-D95E1639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während der Entwicklung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0A9BD-E55A-4EAF-268A-C37794EB4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4762C9-8D40-8876-7CFC-5CE61589025F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de-DE" dirty="0"/>
              <a:t>Unklarheiten im Detail / Domäne muss erkundet werden</a:t>
            </a:r>
          </a:p>
          <a:p>
            <a:r>
              <a:rPr lang="de-DE" dirty="0"/>
              <a:t>Kommunikation im Team, Parallelisierung / Aufgabenteilung</a:t>
            </a:r>
          </a:p>
          <a:p>
            <a:r>
              <a:rPr lang="de-DE" dirty="0"/>
              <a:t>Kommunikation mit Stakeholdern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22403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1C54-40DF-4762-69BD-13D5D149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Problem heute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B2E7C7-A26A-C127-36A5-EC8C980F7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A9BEF-F537-8A77-D22B-877E12F6A69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de-DE" dirty="0"/>
              <a:t>Begriffe beim Bowling</a:t>
            </a:r>
          </a:p>
          <a:p>
            <a:pPr lvl="1"/>
            <a:r>
              <a:rPr lang="de-DE" dirty="0"/>
              <a:t>Frame, Strike, Spare, Roll</a:t>
            </a:r>
          </a:p>
          <a:p>
            <a:pPr lvl="1"/>
            <a:endParaRPr lang="de-DE" dirty="0"/>
          </a:p>
          <a:p>
            <a:r>
              <a:rPr lang="de-DE" dirty="0"/>
              <a:t>Regeln</a:t>
            </a:r>
          </a:p>
          <a:p>
            <a:pPr lvl="1"/>
            <a:r>
              <a:rPr lang="de-DE" dirty="0"/>
              <a:t>Max. 2 Rolls pro Frame</a:t>
            </a:r>
          </a:p>
          <a:p>
            <a:pPr lvl="1"/>
            <a:r>
              <a:rPr lang="de-DE" dirty="0"/>
              <a:t>Strike beendet Frame</a:t>
            </a:r>
          </a:p>
          <a:p>
            <a:pPr lvl="1"/>
            <a:r>
              <a:rPr lang="de-DE" dirty="0"/>
              <a:t>Punkte/Frame = Summe(Rolls)</a:t>
            </a:r>
          </a:p>
          <a:p>
            <a:pPr lvl="2"/>
            <a:r>
              <a:rPr lang="de-DE" dirty="0"/>
              <a:t>+ nächster Roll bei Spare</a:t>
            </a:r>
          </a:p>
          <a:p>
            <a:pPr lvl="2"/>
            <a:r>
              <a:rPr lang="de-DE" dirty="0"/>
              <a:t>+ nächsten beiden Rolls bei Strike</a:t>
            </a:r>
          </a:p>
          <a:p>
            <a:pPr lvl="1"/>
            <a:r>
              <a:rPr lang="de-DE" dirty="0"/>
              <a:t>Letzter Frame</a:t>
            </a:r>
          </a:p>
          <a:p>
            <a:pPr lvl="2"/>
            <a:r>
              <a:rPr lang="de-DE" dirty="0"/>
              <a:t>3 Rolls möglich, wenn in den ersten beiden &gt;=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509A5-D33C-2D23-D65D-D7F7063B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189" y="2750126"/>
            <a:ext cx="6421814" cy="8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857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0A75-4879-789A-977F-6EAAC30A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System-Umwelt-Diagramm (Software-Zelle)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5DF9D-1653-6668-000A-814B1ECD3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8BA4823E-1DD5-4376-8F05-4A42FA30EF4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6EA6C-E0AC-FA96-F006-000ED75CCA91}"/>
              </a:ext>
            </a:extLst>
          </p:cNvPr>
          <p:cNvSpPr/>
          <p:nvPr/>
        </p:nvSpPr>
        <p:spPr>
          <a:xfrm>
            <a:off x="4301066" y="2489198"/>
            <a:ext cx="2954867" cy="2954867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2B5ED1-F0D4-8DC3-708A-60A7CD277B7A}"/>
              </a:ext>
            </a:extLst>
          </p:cNvPr>
          <p:cNvSpPr/>
          <p:nvPr/>
        </p:nvSpPr>
        <p:spPr>
          <a:xfrm>
            <a:off x="4157133" y="3776133"/>
            <a:ext cx="287867" cy="38099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06D0D1-BE1F-3BA6-1AE9-5F073CA2F739}"/>
              </a:ext>
            </a:extLst>
          </p:cNvPr>
          <p:cNvCxnSpPr/>
          <p:nvPr/>
        </p:nvCxnSpPr>
        <p:spPr>
          <a:xfrm flipH="1">
            <a:off x="3412067" y="3970867"/>
            <a:ext cx="74506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 descr="Users outline">
            <a:extLst>
              <a:ext uri="{FF2B5EF4-FFF2-40B4-BE49-F238E27FC236}">
                <a16:creationId xmlns:a16="http://schemas.microsoft.com/office/drawing/2014/main" id="{B718C4BF-54C5-45B7-7E1F-B01FA5041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1234" y="3609584"/>
            <a:ext cx="625195" cy="625195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F6D3BA4-2D84-686C-03F4-173C12E7F086}"/>
              </a:ext>
            </a:extLst>
          </p:cNvPr>
          <p:cNvSpPr/>
          <p:nvPr/>
        </p:nvSpPr>
        <p:spPr>
          <a:xfrm>
            <a:off x="7014633" y="3492499"/>
            <a:ext cx="482600" cy="474133"/>
          </a:xfrm>
          <a:prstGeom prst="triangle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7A8373-405A-649B-153E-6E1D36D7492B}"/>
              </a:ext>
            </a:extLst>
          </p:cNvPr>
          <p:cNvSpPr/>
          <p:nvPr/>
        </p:nvSpPr>
        <p:spPr>
          <a:xfrm>
            <a:off x="8666971" y="3048000"/>
            <a:ext cx="458468" cy="381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37ECE93-0088-31B3-4665-E5C647C358BE}"/>
              </a:ext>
            </a:extLst>
          </p:cNvPr>
          <p:cNvSpPr/>
          <p:nvPr/>
        </p:nvSpPr>
        <p:spPr>
          <a:xfrm>
            <a:off x="8666971" y="3551862"/>
            <a:ext cx="482600" cy="474133"/>
          </a:xfrm>
          <a:prstGeom prst="triangle">
            <a:avLst/>
          </a:prstGeom>
          <a:noFill/>
          <a:ln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7C666-4F9E-39D0-6B2C-3E89A6B761DB}"/>
              </a:ext>
            </a:extLst>
          </p:cNvPr>
          <p:cNvSpPr txBox="1"/>
          <p:nvPr/>
        </p:nvSpPr>
        <p:spPr>
          <a:xfrm>
            <a:off x="9149571" y="305383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Portal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EE0BD1-50D9-98A1-1C13-51EBD98115A5}"/>
              </a:ext>
            </a:extLst>
          </p:cNvPr>
          <p:cNvSpPr txBox="1"/>
          <p:nvPr/>
        </p:nvSpPr>
        <p:spPr>
          <a:xfrm>
            <a:off x="9099987" y="365666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Ressource</a:t>
            </a:r>
          </a:p>
        </p:txBody>
      </p:sp>
    </p:spTree>
    <p:extLst>
      <p:ext uri="{BB962C8B-B14F-4D97-AF65-F5344CB8AC3E}">
        <p14:creationId xmlns:p14="http://schemas.microsoft.com/office/powerpoint/2010/main" val="27411468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">
  <a:themeElements>
    <a:clrScheme name="Benutzerdefiniert 4">
      <a:dk1>
        <a:srgbClr val="4E6470"/>
      </a:dk1>
      <a:lt1>
        <a:srgbClr val="FFFFFF"/>
      </a:lt1>
      <a:dk2>
        <a:srgbClr val="4E6470"/>
      </a:dk2>
      <a:lt2>
        <a:srgbClr val="C4CED4"/>
      </a:lt2>
      <a:accent1>
        <a:srgbClr val="A8D500"/>
      </a:accent1>
      <a:accent2>
        <a:srgbClr val="D7F666"/>
      </a:accent2>
      <a:accent3>
        <a:srgbClr val="00B432"/>
      </a:accent3>
      <a:accent4>
        <a:srgbClr val="00E28C"/>
      </a:accent4>
      <a:accent5>
        <a:srgbClr val="0185FD"/>
      </a:accent5>
      <a:accent6>
        <a:srgbClr val="0214BE"/>
      </a:accent6>
      <a:hlink>
        <a:srgbClr val="A8D500"/>
      </a:hlink>
      <a:folHlink>
        <a:srgbClr val="4E6470"/>
      </a:folHlink>
    </a:clrScheme>
    <a:fontScheme name="generic">
      <a:majorFont>
        <a:latin typeface="Titillium Web"/>
        <a:ea typeface=""/>
        <a:cs typeface=""/>
      </a:majorFont>
      <a:minorFont>
        <a:latin typeface="Titillium Web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/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1" id="{12198455-90D5-4991-91E4-B1E17EBB0C9B}" vid="{F06D961F-B1A6-439F-9CC7-FBA225B53D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9ae1921-0772-40c4-bd18-8ea0515a1dcb" xsi:nil="true"/>
    <lcf76f155ced4ddcb4097134ff3c332f xmlns="ed4c7896-e038-4c11-bf4c-e85d29e61213">
      <Terms xmlns="http://schemas.microsoft.com/office/infopath/2007/PartnerControls"/>
    </lcf76f155ced4ddcb4097134ff3c332f>
    <_dlc_DocId xmlns="b9ae1921-0772-40c4-bd18-8ea0515a1dcb">GENE-1902851816-364077</_dlc_DocId>
    <_dlc_DocIdUrl xmlns="b9ae1921-0772-40c4-bd18-8ea0515a1dcb">
      <Url>https://genericde.sharepoint.com/departments/marketing/_layouts/15/DocIdRedir.aspx?ID=GENE-1902851816-364077</Url>
      <Description>GENE-1902851816-364077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B3E99FC38768D40A4DF3E6E08394704" ma:contentTypeVersion="16" ma:contentTypeDescription="Ein neues Dokument erstellen." ma:contentTypeScope="" ma:versionID="17f1be826697ad24f5b4128d7d05e960">
  <xsd:schema xmlns:xsd="http://www.w3.org/2001/XMLSchema" xmlns:xs="http://www.w3.org/2001/XMLSchema" xmlns:p="http://schemas.microsoft.com/office/2006/metadata/properties" xmlns:ns2="b9ae1921-0772-40c4-bd18-8ea0515a1dcb" xmlns:ns3="ed4c7896-e038-4c11-bf4c-e85d29e61213" xmlns:ns4="748c4c04-e128-47c5-9e8d-c9206d1c463b" targetNamespace="http://schemas.microsoft.com/office/2006/metadata/properties" ma:root="true" ma:fieldsID="0c19cf3c19c8c5b512d3d0c76e3a6d96" ns2:_="" ns3:_="" ns4:_="">
    <xsd:import namespace="b9ae1921-0772-40c4-bd18-8ea0515a1dcb"/>
    <xsd:import namespace="ed4c7896-e038-4c11-bf4c-e85d29e61213"/>
    <xsd:import namespace="748c4c04-e128-47c5-9e8d-c9206d1c463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ae1921-0772-40c4-bd18-8ea0515a1dc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  <xsd:element name="TaxCatchAll" ma:index="26" nillable="true" ma:displayName="Taxonomy Catch All Column" ma:hidden="true" ma:list="{76ab83dd-48c2-4e15-9413-94248eddeb12}" ma:internalName="TaxCatchAll" ma:showField="CatchAllData" ma:web="b9ae1921-0772-40c4-bd18-8ea0515a1d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4c7896-e038-4c11-bf4c-e85d29e612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Bildmarkierungen" ma:readOnly="false" ma:fieldId="{5cf76f15-5ced-4ddc-b409-7134ff3c332f}" ma:taxonomyMulti="true" ma:sspId="dfa8cd1b-ea83-425a-9413-fc931ea23a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8c4c04-e128-47c5-9e8d-c9206d1c463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F6F83D-0F62-477C-8A09-542F686CAEF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63E7B9D-ADA2-4528-BAE9-E6D3D7DAD6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1707BD-979F-4070-B419-D3CFF68894C6}">
  <ds:schemaRefs>
    <ds:schemaRef ds:uri="748c4c04-e128-47c5-9e8d-c9206d1c463b"/>
    <ds:schemaRef ds:uri="922b86c0-7c9b-4b99-b31a-9ace69c3c87b"/>
    <ds:schemaRef ds:uri="b9ae1921-0772-40c4-bd18-8ea0515a1dcb"/>
    <ds:schemaRef ds:uri="ed4c7896-e038-4c11-bf4c-e85d29e6121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6D4B1158-9B75-46B1-A879-8A12B22BAEF2}">
  <ds:schemaRefs>
    <ds:schemaRef ds:uri="748c4c04-e128-47c5-9e8d-c9206d1c463b"/>
    <ds:schemaRef ds:uri="b9ae1921-0772-40c4-bd18-8ea0515a1dcb"/>
    <ds:schemaRef ds:uri="ed4c7896-e038-4c11-bf4c-e85d29e612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 Power Point Präsentation - Master</Template>
  <TotalTime>0</TotalTime>
  <Words>812</Words>
  <Application>Microsoft Office PowerPoint</Application>
  <PresentationFormat>Widescreen</PresentationFormat>
  <Paragraphs>217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Comic Sans MS</vt:lpstr>
      <vt:lpstr>Titillium Lt</vt:lpstr>
      <vt:lpstr>Titillium Web</vt:lpstr>
      <vt:lpstr>Titillium Web Light</vt:lpstr>
      <vt:lpstr>Titillium Web SemiBold</vt:lpstr>
      <vt:lpstr>Wingdings</vt:lpstr>
      <vt:lpstr>Office</vt:lpstr>
      <vt:lpstr>Von der Anforderung zum (Clean) Code</vt:lpstr>
      <vt:lpstr>Vorstellung</vt:lpstr>
      <vt:lpstr>PowerPoint Presentation</vt:lpstr>
      <vt:lpstr>PowerPoint Presentation</vt:lpstr>
      <vt:lpstr>Digitale Produktentwicklung</vt:lpstr>
      <vt:lpstr>Portfolio</vt:lpstr>
      <vt:lpstr>Probleme während der Entwicklung</vt:lpstr>
      <vt:lpstr>Unser Problem heute</vt:lpstr>
      <vt:lpstr>System-Umwelt-Diagramm (Software-Zelle)</vt:lpstr>
      <vt:lpstr>Dialog &amp; Interactions</vt:lpstr>
      <vt:lpstr>Brainstorm =&gt; Play Game</vt:lpstr>
      <vt:lpstr>Interaction „PlayGame“</vt:lpstr>
      <vt:lpstr>Interaction „PlayGame“</vt:lpstr>
      <vt:lpstr>Zoom into „AddRolls“</vt:lpstr>
      <vt:lpstr>Und so weiter… </vt:lpstr>
      <vt:lpstr>Code-Beispiel</vt:lpstr>
      <vt:lpstr>Fazit</vt:lpstr>
      <vt:lpstr>Danke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Weber</dc:creator>
  <cp:lastModifiedBy>Felix Ruthenberg</cp:lastModifiedBy>
  <cp:revision>4</cp:revision>
  <dcterms:created xsi:type="dcterms:W3CDTF">2022-06-13T09:44:25Z</dcterms:created>
  <dcterms:modified xsi:type="dcterms:W3CDTF">2022-06-27T12:18:17Z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0x0101001B3E99FC38768D40A4DF3E6E08394704</vt:lpwstr>
  </property>
  <property fmtid="{D5CDD505-2E9C-101B-9397-08002B2CF9AE}" pid="3" name="_dlc_DocIdItemGuid">
    <vt:lpwstr>acb7ae26-d79c-45cc-8407-32d75393584a</vt:lpwstr>
  </property>
  <property fmtid="{D5CDD505-2E9C-101B-9397-08002B2CF9AE}" pid="4" name="MediaServiceImageTags">
    <vt:lpwstr/>
  </property>
</Properties>
</file>